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50" r:id="rId2"/>
    <p:sldId id="503" r:id="rId3"/>
    <p:sldId id="551" r:id="rId4"/>
    <p:sldId id="555" r:id="rId5"/>
    <p:sldId id="556" r:id="rId6"/>
    <p:sldId id="558" r:id="rId7"/>
    <p:sldId id="557" r:id="rId8"/>
    <p:sldId id="552" r:id="rId9"/>
    <p:sldId id="553" r:id="rId10"/>
    <p:sldId id="554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E8F133-2641-4916-8561-7AE6FB7EF1FD}" v="2535" dt="2023-08-23T13:23:11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9AFC5F-DCB4-46E5-A44A-7494ABC1B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7CDCF93-AEDF-41F4-89EF-E9417929E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CA581A-7239-4C98-8773-E707496BE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CEF140-858F-44D7-B94C-6865B4CA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C64536-05B2-427E-AB12-39FD1AE7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437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37FE1F-8679-4691-9B19-068199C6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CD338F0-0BDA-42C6-94BB-9E6428346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38D7CF-7C6E-4C06-A082-62780F4A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98685C-A21C-4C36-83B8-2C2AC0DF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BFAA79-6FC7-4564-B7A3-C99613DE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276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DDF1460-F748-42AB-94C2-8A2926AFD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E61AAD1-BD13-4A63-9FF0-CD35BEDBC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F23C34-8DC7-4719-9187-459BBE31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9544B4-62A8-4227-AB52-DD0AF93A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E1E37A-DBA4-4EFE-8BED-A1213B33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3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6D10A-D9CE-4C61-B084-952F6E80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FDAF88-9AAA-4B26-97E2-501F93E00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A5C09F-8091-4CB8-8FAA-07EAD61E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71294F-080A-4F1E-8961-A0A3CC8E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EBCB23-6478-47A2-AA68-2A6867CE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92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D00AE5-6516-456C-85A8-8669B0F8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48BBBD-39CE-4129-8D7F-C1F410025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84E313-EE51-4E5E-BBF9-B51C0217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7DA61C-5EBD-429A-9A10-F1EACF80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938DB9-541E-4302-B357-A705C74D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08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368F40-AE25-4B43-9F58-B2D0A7CD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95F794-5168-41A4-AF44-1F9D02C49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7680E7-4F05-4C8A-84DA-3C60B265D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5E44421-877D-4421-8BB0-82731E4F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744CA92-D3F6-424F-AB56-01123201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3B0A21D-B835-40F2-8D31-4CA9DB6A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40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814E63-4C3E-4F7A-841B-28A273FF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6EF352D-D850-4638-BEE4-0332C93F1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B14B71-8CA8-4BD6-809E-9C05D0ADB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3E7D02B-0AA3-4316-8C12-98BCF06AD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F5F419-CF24-45CC-94F2-A13CD041E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57D9896-BE18-4808-AF8F-C49FF382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36459B9-8EEC-4FA6-B8D0-C26F8281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94A11F9-F638-41C8-9747-878897C4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12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4CA55A-2835-4ECB-8430-0E8CD77C8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092B74F-49B9-49D1-BBC0-C3B85C9F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58F9F9-7048-491D-B6E6-B6AA8B16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8C0032-51C8-4ADF-BDB5-90074AA9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66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6251347-89D6-4D78-BBA9-A651D24F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0F71AE1-1275-4C7E-8334-5A49B929D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ECB459-960C-452D-B500-E1ACBA8C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26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601714-851A-4C9F-B1CA-31149C0E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090930-A96D-435D-A5FB-9EC58AA09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94CFA0-96FC-4236-93C1-7B79A821F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B658A10-0D33-4E90-84C4-DF47957A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346B3D5-ECF0-4C61-B600-0CE3A004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D0D07F5-A46B-42ED-9398-8B4CCC15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688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06CFE5-2E7E-4213-BA3B-5813D206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5FAB77-77CF-4890-AA4B-7D1B506C3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5C35C8-232F-4A6F-B38B-EA6B7883B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0E1349-FC0A-4704-BB63-BEFE0A5C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45EDE7E-F7A0-4638-BA66-2B71D01C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85F4794-0DF7-401A-AE56-A51F6134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706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90EF45A-AAD0-4E6C-AD59-B5AE273E1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3EBC65-6575-4328-B08B-D6E3C6BCC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4A5898-A167-4CB3-BCAA-ECADAF147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2F06288F-BFA0-4E75-B6CB-790DD014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5FF7E7B-CF99-4B92-993E-2B6F3C02F1A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BB0B764D-304C-446D-AD15-4290EBFD0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40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leisurheilu.fi/valmennuskeskukset/jyvaskyla/" TargetMode="External"/><Relationship Id="rId3" Type="http://schemas.openxmlformats.org/officeDocument/2006/relationships/image" Target="../media/image6.png"/><Relationship Id="rId7" Type="http://schemas.openxmlformats.org/officeDocument/2006/relationships/hyperlink" Target="mailto:rebekka@jku.fi" TargetMode="External"/><Relationship Id="rId12" Type="http://schemas.openxmlformats.org/officeDocument/2006/relationships/hyperlink" Target="mailto:jani.tanskanen@sul.fi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tto.kilpi@jku.fi" TargetMode="External"/><Relationship Id="rId11" Type="http://schemas.openxmlformats.org/officeDocument/2006/relationships/hyperlink" Target="mailto:eeva.kantomaki@sul.fi" TargetMode="External"/><Relationship Id="rId5" Type="http://schemas.openxmlformats.org/officeDocument/2006/relationships/image" Target="../media/image3.svg"/><Relationship Id="rId10" Type="http://schemas.openxmlformats.org/officeDocument/2006/relationships/hyperlink" Target="mailto:jarkko.finni@sul.fi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jyvaskylanurheiluakatemia.f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jyvaskylanurheiluakatemia.fi/ylakoululeiritys?fbclid=IwAR2HW1xtykLAilpScTRGXu0CT5kWXFx09NkhYfgYUgvZGdxlSUSLvkqHEV8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yvaskyla.fi/opetus/kouluun-ilmoittautuminen-ja-haku/urheiluluokalle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oseeraaminen, henkilö, ryhmä, henkilöt&#10;&#10;Kuvaus luotu automaattisesti">
            <a:extLst>
              <a:ext uri="{FF2B5EF4-FFF2-40B4-BE49-F238E27FC236}">
                <a16:creationId xmlns:a16="http://schemas.microsoft.com/office/drawing/2014/main" id="{9A0979CA-5266-4041-9994-91561C65B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1B03F7E-91E8-494F-BD61-39D0EA7A7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016097EF-C597-ECDA-5862-E4CB5883C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499975"/>
            <a:ext cx="11925300" cy="1325563"/>
          </a:xfrm>
        </p:spPr>
        <p:txBody>
          <a:bodyPr/>
          <a:lstStyle/>
          <a:p>
            <a:pPr algn="ctr"/>
            <a:r>
              <a:rPr lang="fi-FI" dirty="0"/>
              <a:t>SUL yleisurheilukeskus 2023-2024, </a:t>
            </a:r>
            <a:br>
              <a:rPr lang="fi-FI"/>
            </a:br>
            <a:r>
              <a:rPr lang="fi-FI"/>
              <a:t>JYVÄSKYLÄ</a:t>
            </a:r>
            <a:endParaRPr lang="fi-FI" i="1" u="sng" dirty="0"/>
          </a:p>
        </p:txBody>
      </p:sp>
    </p:spTree>
    <p:extLst>
      <p:ext uri="{BB962C8B-B14F-4D97-AF65-F5344CB8AC3E}">
        <p14:creationId xmlns:p14="http://schemas.microsoft.com/office/powerpoint/2010/main" val="41415033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280"/>
            <a:ext cx="10858500" cy="1325563"/>
          </a:xfrm>
        </p:spPr>
        <p:txBody>
          <a:bodyPr>
            <a:normAutofit/>
          </a:bodyPr>
          <a:lstStyle/>
          <a:p>
            <a:r>
              <a:rPr lang="fi-FI" dirty="0"/>
              <a:t>Yleisurheilukeskuksen vastuu- / yhteyshenkilöt ja heidän yhteystietonsa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6450"/>
            <a:ext cx="10858500" cy="45642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i="1" u="sng" dirty="0"/>
              <a:t>Keskuspäällikkö (TF, maajoukkue, 2-asteen valmennus)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Otto Kilpi, </a:t>
            </a:r>
            <a:r>
              <a:rPr lang="fi-FI" sz="1600" i="1" dirty="0">
                <a:hlinkClick r:id="rId6"/>
              </a:rPr>
              <a:t>otto.kilpi@jku.fi</a:t>
            </a:r>
            <a:r>
              <a:rPr lang="fi-FI" sz="1600" i="1" dirty="0"/>
              <a:t> , 050-3205263</a:t>
            </a:r>
          </a:p>
          <a:p>
            <a:pPr>
              <a:lnSpc>
                <a:spcPct val="100000"/>
              </a:lnSpc>
            </a:pPr>
            <a:r>
              <a:rPr lang="fi-FI" sz="2000" i="1" u="sng" dirty="0"/>
              <a:t>Yläkouluvalmennus: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Rebekka Rekola-Pulkkinen, </a:t>
            </a:r>
            <a:r>
              <a:rPr lang="fi-FI" sz="1600" i="1" dirty="0">
                <a:hlinkClick r:id="rId7"/>
              </a:rPr>
              <a:t>rebekka@jku.fi</a:t>
            </a:r>
            <a:r>
              <a:rPr lang="fi-FI" sz="1600" i="1" dirty="0"/>
              <a:t> , 044-3351319</a:t>
            </a:r>
          </a:p>
          <a:p>
            <a:pPr marL="0" indent="0">
              <a:lnSpc>
                <a:spcPct val="100000"/>
              </a:lnSpc>
              <a:buNone/>
            </a:pPr>
            <a:endParaRPr lang="fi-FI" sz="2000" dirty="0"/>
          </a:p>
          <a:p>
            <a:pPr marL="0" indent="0">
              <a:lnSpc>
                <a:spcPct val="100000"/>
              </a:lnSpc>
              <a:buNone/>
            </a:pPr>
            <a:r>
              <a:rPr lang="fi-FI" sz="2000" i="1" dirty="0">
                <a:solidFill>
                  <a:srgbClr val="92D05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Yleisurheilukeskuksen nettisivut</a:t>
            </a:r>
            <a:endParaRPr lang="fi-FI" sz="2000" i="1" dirty="0">
              <a:solidFill>
                <a:srgbClr val="92D05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2000" i="1" dirty="0">
                <a:solidFill>
                  <a:srgbClr val="92D05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Jyväskylän urheiluakatemian nettisivut</a:t>
            </a:r>
            <a:endParaRPr lang="fi-FI" sz="2000" i="1" dirty="0">
              <a:solidFill>
                <a:srgbClr val="92D050"/>
              </a:solidFill>
            </a:endParaRPr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r>
              <a:rPr lang="fi-FI" sz="2000" dirty="0"/>
              <a:t>Yhteyshenkilö, SUL valmennusjärjestelmä: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Jarkko Finni: </a:t>
            </a:r>
            <a:r>
              <a:rPr lang="fi-FI" sz="1600" dirty="0">
                <a:hlinkClick r:id="rId10"/>
              </a:rPr>
              <a:t>jarkko.finni@sul.fi</a:t>
            </a:r>
            <a:r>
              <a:rPr lang="fi-FI" sz="1600" dirty="0"/>
              <a:t> , 040-5362680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Eeva Kantomäki: </a:t>
            </a:r>
            <a:r>
              <a:rPr lang="fi-FI" sz="1600" dirty="0">
                <a:hlinkClick r:id="rId11"/>
              </a:rPr>
              <a:t>eeva.kantomaki@sul.fi</a:t>
            </a:r>
            <a:r>
              <a:rPr lang="fi-FI" sz="1600" dirty="0"/>
              <a:t> ,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Jani Tanskanen: </a:t>
            </a:r>
            <a:r>
              <a:rPr lang="fi-FI" sz="1600" dirty="0">
                <a:hlinkClick r:id="rId12"/>
              </a:rPr>
              <a:t>jani.tanskanen@sul.fi</a:t>
            </a:r>
            <a:r>
              <a:rPr lang="fi-FI" sz="1600" dirty="0"/>
              <a:t> , 050-61382</a:t>
            </a:r>
          </a:p>
        </p:txBody>
      </p:sp>
    </p:spTree>
    <p:extLst>
      <p:ext uri="{BB962C8B-B14F-4D97-AF65-F5344CB8AC3E}">
        <p14:creationId xmlns:p14="http://schemas.microsoft.com/office/powerpoint/2010/main" val="36516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06681"/>
            <a:ext cx="11449050" cy="1325563"/>
          </a:xfrm>
        </p:spPr>
        <p:txBody>
          <a:bodyPr>
            <a:normAutofit/>
          </a:bodyPr>
          <a:lstStyle/>
          <a:p>
            <a:r>
              <a:rPr lang="fi-FI" dirty="0"/>
              <a:t>SUL yleisurheilukeskustoiminnan tavoitteet ja käytännön toteutus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764471"/>
            <a:ext cx="4572000" cy="25612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endParaRPr lang="fi-FI" sz="2000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E89C3738-1673-C4C8-AD0B-5B52BDA0F712}"/>
              </a:ext>
            </a:extLst>
          </p:cNvPr>
          <p:cNvSpPr txBox="1">
            <a:spLocks/>
          </p:cNvSpPr>
          <p:nvPr/>
        </p:nvSpPr>
        <p:spPr>
          <a:xfrm>
            <a:off x="371474" y="1924051"/>
            <a:ext cx="11515725" cy="4727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2000" dirty="0"/>
              <a:t>Suomen Urheiluliitolla (SUL) on tällä hetkellä viisi valtakunnallista yleisurheilukeskusta: pääkaupunkiseutu, Tampere, Jyväskylä, Lahti-Pajulahti ja Kuortane, joilla jokaisella on omat tietyt erityispiirteensä ja tarkemmat toimintasuunnitelmansa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Yleisurheilukeskuksen toiminta kohdistuu yleisurheilijan urapolkuun nuorisovaiheesta (yläkouluvaihe ja 2. asteen vaihe) huippuvaiheeseen saakka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Yleisurheilukeskus toimii verkostomaisesti ja toiminnan päätoteuttajia ovat paikallinen huippuseura(t), urheiluakatemia ja SUL, mutta yhteistyötä tehdään tiiviisti mm. kaupunkien ja oppilaitosten kanssa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Yleisurheilukeskus auttaa, tukee ja mahdollistaa SUL:n Team Finland (pääosin akatemian 1. kategoria) ja maajoukkue -valmennusryhmiin (2. kategoria) kuuluvien urheilijoiden ja heidän henkilökohtaisten valmentajiensa valmennusprosessien onnistumista sekä rakentaa paikallista laadukasta yleisurheilijapolkua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Valmennusryhmäurheilijoiden ja heidän valmentajiensa apu ja tuki toteutetaan osin tarvelähtöisesti (1. kategoria ja ammattivalmennus), mutta osin asiantuntijapalveluiden saatavuus on ennalta määritelty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Yleisurheilijan polun nuorisovaiheen toiminta rakentuu huippuseuralähtöisesti ja -johtoisesti</a:t>
            </a:r>
          </a:p>
        </p:txBody>
      </p:sp>
    </p:spTree>
    <p:extLst>
      <p:ext uri="{BB962C8B-B14F-4D97-AF65-F5344CB8AC3E}">
        <p14:creationId xmlns:p14="http://schemas.microsoft.com/office/powerpoint/2010/main" val="24164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60"/>
            <a:ext cx="10315575" cy="1325563"/>
          </a:xfrm>
        </p:spPr>
        <p:txBody>
          <a:bodyPr>
            <a:normAutofit/>
          </a:bodyPr>
          <a:lstStyle/>
          <a:p>
            <a:r>
              <a:rPr lang="fi-FI" dirty="0"/>
              <a:t>Harjoitusolosuhteet ja niiden saatavuus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48083"/>
            <a:ext cx="10315575" cy="46003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i="1" u="sng" dirty="0"/>
              <a:t>Hipposhalli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Akatemialaisten käytössä vapailla vuoroilla </a:t>
            </a:r>
            <a:r>
              <a:rPr lang="fi-FI" sz="1600" b="1" i="1" u="sng" dirty="0"/>
              <a:t>HUOM: EI HARJOITTELUA MA-TO KLO 17-19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Kulku Monitoimitalon B1 ovesta (</a:t>
            </a:r>
            <a:r>
              <a:rPr lang="fi-FI" sz="1600" i="1" dirty="0" err="1"/>
              <a:t>Rautpohjanpuoleinen</a:t>
            </a:r>
            <a:r>
              <a:rPr lang="fi-FI" sz="1600" i="1" dirty="0"/>
              <a:t> vahtimestarikoppi, akatemiakortin leimaus)</a:t>
            </a:r>
            <a:endParaRPr lang="fi-FI" sz="1600" dirty="0"/>
          </a:p>
          <a:p>
            <a:pPr>
              <a:lnSpc>
                <a:spcPct val="100000"/>
              </a:lnSpc>
            </a:pPr>
            <a:r>
              <a:rPr lang="fi-FI" sz="2000" i="1" u="sng" dirty="0"/>
              <a:t>Monitoimitalon kuntosali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Ei varattuja vuoroja, käytössä kuntosalin aukioloaikoina</a:t>
            </a:r>
          </a:p>
          <a:p>
            <a:pPr>
              <a:lnSpc>
                <a:spcPct val="100000"/>
              </a:lnSpc>
            </a:pPr>
            <a:r>
              <a:rPr lang="fi-FI" sz="2000" i="1" u="sng" dirty="0"/>
              <a:t>Vesiliikuntakeskus Aalto Alvari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Käytettävissä uimahallin ja kuntosalin aukioloaikoina</a:t>
            </a:r>
          </a:p>
          <a:p>
            <a:pPr>
              <a:lnSpc>
                <a:spcPct val="100000"/>
              </a:lnSpc>
            </a:pPr>
            <a:r>
              <a:rPr lang="fi-FI" sz="2000" i="1" u="sng" dirty="0"/>
              <a:t>Kuokkalan Graniitti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Kuntosali käytössä aukioloaikoina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Juoksusuora käytössä vapailla vuoroilla</a:t>
            </a:r>
          </a:p>
          <a:p>
            <a:pPr>
              <a:lnSpc>
                <a:spcPct val="100000"/>
              </a:lnSpc>
            </a:pPr>
            <a:endParaRPr lang="fi-FI" sz="2000" i="1" dirty="0"/>
          </a:p>
          <a:p>
            <a:pPr>
              <a:lnSpc>
                <a:spcPct val="100000"/>
              </a:lnSpc>
            </a:pPr>
            <a:r>
              <a:rPr lang="fi-FI" sz="2000" i="1" u="sng" dirty="0"/>
              <a:t>Harjun Stadion, </a:t>
            </a:r>
            <a:r>
              <a:rPr lang="fi-FI" sz="2000" i="1" u="sng" dirty="0" err="1"/>
              <a:t>Palokan</a:t>
            </a:r>
            <a:r>
              <a:rPr lang="fi-FI" sz="2000" i="1" u="sng" dirty="0"/>
              <a:t> ja Vaajakosken urheilukentät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Akatemialaisten käytössä vapailla vuoroilla</a:t>
            </a:r>
          </a:p>
        </p:txBody>
      </p:sp>
    </p:spTree>
    <p:extLst>
      <p:ext uri="{BB962C8B-B14F-4D97-AF65-F5344CB8AC3E}">
        <p14:creationId xmlns:p14="http://schemas.microsoft.com/office/powerpoint/2010/main" val="31863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61"/>
            <a:ext cx="10506075" cy="1219890"/>
          </a:xfrm>
        </p:spPr>
        <p:txBody>
          <a:bodyPr>
            <a:normAutofit/>
          </a:bodyPr>
          <a:lstStyle/>
          <a:p>
            <a:r>
              <a:rPr lang="fi-FI" dirty="0"/>
              <a:t>Asiantuntijapalvelut ja tuki urheilijoille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9194C10-DCE8-F390-0DA5-9E46433C2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083"/>
            <a:ext cx="5538537" cy="45527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i="1" u="sng" dirty="0"/>
              <a:t>Fysioterapiapalvelut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Juuso Sillanpää, Markus Kokkonen, Sanna Pylkkänen</a:t>
            </a:r>
          </a:p>
          <a:p>
            <a:pPr>
              <a:lnSpc>
                <a:spcPct val="100000"/>
              </a:lnSpc>
            </a:pPr>
            <a:r>
              <a:rPr lang="fi-FI" sz="2000" i="1" u="sng" dirty="0"/>
              <a:t>Lääkäripalvelut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Mira Kaikkonen (TF, maajoukkue)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Krista </a:t>
            </a:r>
            <a:r>
              <a:rPr lang="fi-FI" sz="1600" i="1" dirty="0" err="1"/>
              <a:t>Tapaninaho</a:t>
            </a:r>
            <a:r>
              <a:rPr lang="fi-FI" sz="1600" i="1" dirty="0"/>
              <a:t> (2-aste, yläkoulu)</a:t>
            </a:r>
          </a:p>
          <a:p>
            <a:pPr>
              <a:lnSpc>
                <a:spcPct val="100000"/>
              </a:lnSpc>
            </a:pPr>
            <a:r>
              <a:rPr lang="fi-FI" sz="2000" i="1" u="sng" dirty="0"/>
              <a:t>Ravintoasiantuntijapalvelut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Miika </a:t>
            </a:r>
            <a:r>
              <a:rPr lang="fi-FI" sz="1600" i="1" dirty="0" err="1"/>
              <a:t>Wynne</a:t>
            </a:r>
            <a:r>
              <a:rPr lang="fi-FI" sz="1600" i="1" dirty="0"/>
              <a:t>-Ellis</a:t>
            </a:r>
          </a:p>
          <a:p>
            <a:pPr>
              <a:lnSpc>
                <a:spcPct val="100000"/>
              </a:lnSpc>
            </a:pPr>
            <a:r>
              <a:rPr lang="fi-FI" sz="2000" i="1" u="sng" dirty="0"/>
              <a:t>Psyykkinen valmennus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Marko </a:t>
            </a:r>
            <a:r>
              <a:rPr lang="fi-FI" sz="1600" i="1" dirty="0" err="1"/>
              <a:t>Malvela</a:t>
            </a:r>
            <a:r>
              <a:rPr lang="fi-FI" sz="1600" i="1" dirty="0"/>
              <a:t>, Hanna-Maari </a:t>
            </a:r>
            <a:r>
              <a:rPr lang="fi-FI" sz="1600" i="1" dirty="0" err="1"/>
              <a:t>Päkk</a:t>
            </a:r>
            <a:endParaRPr lang="fi-FI" sz="1600" i="1" dirty="0"/>
          </a:p>
          <a:p>
            <a:pPr>
              <a:lnSpc>
                <a:spcPct val="100000"/>
              </a:lnSpc>
            </a:pPr>
            <a:endParaRPr lang="fi-FI" sz="2000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68121CBB-3AAD-E4FF-DBBB-6451CA6BC3A0}"/>
              </a:ext>
            </a:extLst>
          </p:cNvPr>
          <p:cNvSpPr txBox="1">
            <a:spLocks/>
          </p:cNvSpPr>
          <p:nvPr/>
        </p:nvSpPr>
        <p:spPr>
          <a:xfrm>
            <a:off x="6091237" y="1942412"/>
            <a:ext cx="5538537" cy="4552742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i-FI" sz="1400" b="1" dirty="0"/>
              <a:t>TEAM FINLAND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400" dirty="0"/>
              <a:t>Training </a:t>
            </a:r>
            <a:r>
              <a:rPr lang="fi-FI" sz="1400" dirty="0" err="1"/>
              <a:t>Room</a:t>
            </a:r>
            <a:endParaRPr lang="fi-FI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400" dirty="0"/>
              <a:t>(fysioterapeutin konsultaatio)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400" dirty="0" err="1"/>
              <a:t>AlterG</a:t>
            </a:r>
            <a:r>
              <a:rPr lang="fi-FI" sz="1400" dirty="0"/>
              <a:t> erikseen sovitusti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400" dirty="0"/>
              <a:t>Fysioterapeutin yksilövastaanotot</a:t>
            </a:r>
          </a:p>
          <a:p>
            <a:pPr marL="0" indent="0">
              <a:lnSpc>
                <a:spcPct val="100000"/>
              </a:lnSpc>
              <a:buNone/>
            </a:pPr>
            <a:endParaRPr lang="fi-FI" sz="1400" dirty="0"/>
          </a:p>
          <a:p>
            <a:pPr marL="0" indent="0">
              <a:lnSpc>
                <a:spcPct val="100000"/>
              </a:lnSpc>
              <a:buNone/>
            </a:pPr>
            <a:endParaRPr lang="fi-FI" sz="1400" dirty="0"/>
          </a:p>
          <a:p>
            <a:pPr marL="0" indent="0">
              <a:lnSpc>
                <a:spcPct val="100000"/>
              </a:lnSpc>
              <a:buNone/>
            </a:pPr>
            <a:r>
              <a:rPr lang="fi-FI" sz="1400" b="1" dirty="0"/>
              <a:t>Muut akatemiaurheilijat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400" dirty="0"/>
              <a:t>Asiantuntijapalvelut käytettävissä akatemiahinnoin</a:t>
            </a:r>
          </a:p>
          <a:p>
            <a:pPr marL="0" indent="0">
              <a:lnSpc>
                <a:spcPct val="100000"/>
              </a:lnSpc>
              <a:buNone/>
            </a:pPr>
            <a:endParaRPr lang="fi-FI" sz="1400" dirty="0"/>
          </a:p>
          <a:p>
            <a:pPr marL="0" indent="0">
              <a:lnSpc>
                <a:spcPct val="100000"/>
              </a:lnSpc>
              <a:buNone/>
            </a:pPr>
            <a:endParaRPr lang="fi-FI" sz="1400" dirty="0"/>
          </a:p>
          <a:p>
            <a:pPr marL="0" indent="0">
              <a:lnSpc>
                <a:spcPct val="100000"/>
              </a:lnSpc>
              <a:buNone/>
            </a:pPr>
            <a:endParaRPr lang="fi-FI" sz="1400" dirty="0"/>
          </a:p>
          <a:p>
            <a:pPr marL="0" indent="0">
              <a:lnSpc>
                <a:spcPct val="100000"/>
              </a:lnSpc>
              <a:buNone/>
            </a:pPr>
            <a:endParaRPr lang="fi-FI" sz="1400" dirty="0"/>
          </a:p>
          <a:p>
            <a:pPr marL="0" indent="0">
              <a:lnSpc>
                <a:spcPct val="100000"/>
              </a:lnSpc>
              <a:buNone/>
            </a:pPr>
            <a:r>
              <a:rPr lang="fi-FI" sz="1400" b="1" dirty="0"/>
              <a:t>Maajoukkue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400" dirty="0"/>
              <a:t>Training </a:t>
            </a:r>
            <a:r>
              <a:rPr lang="fi-FI" sz="1400" dirty="0" err="1"/>
              <a:t>Room</a:t>
            </a:r>
            <a:endParaRPr lang="fi-FI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400" dirty="0"/>
              <a:t>(fysioterapeutin konsultaatio)</a:t>
            </a:r>
          </a:p>
        </p:txBody>
      </p:sp>
    </p:spTree>
    <p:extLst>
      <p:ext uri="{BB962C8B-B14F-4D97-AF65-F5344CB8AC3E}">
        <p14:creationId xmlns:p14="http://schemas.microsoft.com/office/powerpoint/2010/main" val="961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75"/>
            <a:ext cx="10506075" cy="1325563"/>
          </a:xfrm>
        </p:spPr>
        <p:txBody>
          <a:bodyPr>
            <a:normAutofit/>
          </a:bodyPr>
          <a:lstStyle/>
          <a:p>
            <a:r>
              <a:rPr lang="fi-FI" dirty="0"/>
              <a:t>Testauspalvelut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913"/>
            <a:ext cx="10506075" cy="47609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i="1" u="sng" dirty="0"/>
              <a:t>Askelanalyysi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3x/vuosi (marras-, tammi-, toukokuu)</a:t>
            </a:r>
          </a:p>
          <a:p>
            <a:pPr>
              <a:lnSpc>
                <a:spcPct val="100000"/>
              </a:lnSpc>
            </a:pPr>
            <a:r>
              <a:rPr lang="fi-FI" sz="2000" i="1" u="sng" dirty="0"/>
              <a:t>Lankulle-/</a:t>
            </a:r>
            <a:r>
              <a:rPr lang="fi-FI" sz="2000" i="1" u="sng" dirty="0" err="1"/>
              <a:t>kuopalletulonopeus</a:t>
            </a:r>
            <a:endParaRPr lang="fi-FI" sz="2000" i="1" u="sng" dirty="0"/>
          </a:p>
          <a:p>
            <a:pPr lvl="1">
              <a:lnSpc>
                <a:spcPct val="100000"/>
              </a:lnSpc>
            </a:pPr>
            <a:r>
              <a:rPr lang="fi-FI" sz="1600" i="1" dirty="0"/>
              <a:t>2x/vuosi (tammi-, toukokuu)</a:t>
            </a:r>
          </a:p>
          <a:p>
            <a:pPr>
              <a:lnSpc>
                <a:spcPct val="100000"/>
              </a:lnSpc>
            </a:pPr>
            <a:r>
              <a:rPr lang="fi-FI" sz="2000" i="1" u="sng" dirty="0"/>
              <a:t>Tasotestit (kestävyys)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4x/vuosi (loka-, joulu-, maalis-, huhtikuu)</a:t>
            </a:r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r>
              <a:rPr lang="fi-FI" sz="2000" i="1" dirty="0"/>
              <a:t>Muut KIHU Sports </a:t>
            </a:r>
            <a:r>
              <a:rPr lang="fi-FI" sz="2000" i="1" dirty="0" err="1"/>
              <a:t>Labin</a:t>
            </a:r>
            <a:r>
              <a:rPr lang="fi-FI" sz="2000" i="1" dirty="0"/>
              <a:t> testauspalvelut hinnaston mukaan</a:t>
            </a:r>
          </a:p>
          <a:p>
            <a:pPr marL="0" indent="0">
              <a:lnSpc>
                <a:spcPct val="100000"/>
              </a:lnSpc>
              <a:buNone/>
            </a:pPr>
            <a:endParaRPr lang="fi-FI" sz="2000" dirty="0"/>
          </a:p>
          <a:p>
            <a:pPr>
              <a:lnSpc>
                <a:spcPct val="100000"/>
              </a:lnSpc>
            </a:pPr>
            <a:endParaRPr lang="fi-FI" sz="2000" dirty="0"/>
          </a:p>
          <a:p>
            <a:pPr marL="0" indent="0">
              <a:lnSpc>
                <a:spcPct val="100000"/>
              </a:lnSpc>
              <a:buNone/>
            </a:pPr>
            <a:endParaRPr lang="fi-FI" sz="2000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AACB34F8-8BAA-6853-A6E2-6F0419B1CDAD}"/>
              </a:ext>
            </a:extLst>
          </p:cNvPr>
          <p:cNvSpPr txBox="1">
            <a:spLocks/>
          </p:cNvSpPr>
          <p:nvPr/>
        </p:nvSpPr>
        <p:spPr>
          <a:xfrm>
            <a:off x="6553810" y="2281898"/>
            <a:ext cx="5581281" cy="2758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i-FI" sz="1400" b="1" dirty="0"/>
              <a:t>TEAM FINLAND &amp; Maajoukkue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i-FI" sz="1400" dirty="0"/>
              <a:t>Testaus räätälöitävissä yksilöllisten tarpeiden mukaan, mm.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Ominaisuustestit (valomattotestit, tehomittaukset)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Lajiominaisuustestit</a:t>
            </a:r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9209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75"/>
            <a:ext cx="10506075" cy="1325563"/>
          </a:xfrm>
        </p:spPr>
        <p:txBody>
          <a:bodyPr>
            <a:normAutofit/>
          </a:bodyPr>
          <a:lstStyle/>
          <a:p>
            <a:r>
              <a:rPr lang="fi-FI" dirty="0"/>
              <a:t>Asiantuntijapalvelut ja tuki valmentajille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913"/>
            <a:ext cx="10506075" cy="47609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i="1" dirty="0"/>
              <a:t>Urheiluakatemian asiantuntijoiden konsultointi ja yhteistyö</a:t>
            </a:r>
          </a:p>
          <a:p>
            <a:pPr>
              <a:lnSpc>
                <a:spcPct val="100000"/>
              </a:lnSpc>
            </a:pPr>
            <a:r>
              <a:rPr lang="fi-FI" sz="2000" i="1" dirty="0"/>
              <a:t>Urheiluakatemian toteuttamat valmentajien teemakeskustelut ja valmentajakahvit</a:t>
            </a:r>
          </a:p>
          <a:p>
            <a:pPr>
              <a:lnSpc>
                <a:spcPct val="100000"/>
              </a:lnSpc>
            </a:pPr>
            <a:r>
              <a:rPr lang="fi-FI" sz="2000" i="1" dirty="0"/>
              <a:t>Valmentajayhteisö ja valmentajatapaamiset keskuspäällikön kutsumana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Koulutuksellinen sisältö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Informatiivinen sisältö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Tiedon jakaminen</a:t>
            </a:r>
          </a:p>
          <a:p>
            <a:pPr lvl="1">
              <a:lnSpc>
                <a:spcPct val="100000"/>
              </a:lnSpc>
            </a:pPr>
            <a:r>
              <a:rPr lang="fi-FI" sz="1600" i="1" dirty="0" err="1"/>
              <a:t>Sparri</a:t>
            </a:r>
            <a:endParaRPr lang="fi-FI" sz="1600" i="1" dirty="0"/>
          </a:p>
          <a:p>
            <a:pPr lvl="1">
              <a:lnSpc>
                <a:spcPct val="100000"/>
              </a:lnSpc>
            </a:pPr>
            <a:r>
              <a:rPr lang="fi-FI" sz="1600" i="1" dirty="0"/>
              <a:t>Vertaistuki</a:t>
            </a:r>
          </a:p>
          <a:p>
            <a:pPr>
              <a:lnSpc>
                <a:spcPct val="100000"/>
              </a:lnSpc>
            </a:pPr>
            <a:r>
              <a:rPr lang="fi-FI" sz="2000" i="1" dirty="0"/>
              <a:t>Valmentajayhteisön sisäinen viestintä ja tiedotus keskuspäällikön johdolla</a:t>
            </a:r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endParaRPr lang="fi-FI" sz="2000" dirty="0"/>
          </a:p>
          <a:p>
            <a:pPr marL="0" indent="0">
              <a:lnSpc>
                <a:spcPct val="100000"/>
              </a:lnSpc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4800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57175"/>
            <a:ext cx="10715626" cy="1333374"/>
          </a:xfrm>
        </p:spPr>
        <p:txBody>
          <a:bodyPr>
            <a:normAutofit/>
          </a:bodyPr>
          <a:lstStyle/>
          <a:p>
            <a:r>
              <a:rPr lang="fi-FI" dirty="0"/>
              <a:t>Yleisurheilukeskuksen yläkouluvaiheen kuvaus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8825"/>
            <a:ext cx="10715626" cy="457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i="1" dirty="0"/>
              <a:t>Jyväskylässä on mahdollisuus hakea urheiluluokalle perusopetuksen 7. – 9. luokille. Jyväskylän kaupungin perusopetuksen urheiluluokat toimivat Kilpisen ja Viitaniemen kouluissa.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Urheiluluokkalaiset osallistuvat yläkouluvalmentajan aamuharjoituksiin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Valmentautumisen kokonaisuuden suunnittelu yläkouluvalmentajan kanssa</a:t>
            </a:r>
          </a:p>
          <a:p>
            <a:pPr>
              <a:lnSpc>
                <a:spcPct val="100000"/>
              </a:lnSpc>
            </a:pPr>
            <a:r>
              <a:rPr lang="fi-FI" sz="2000" b="1" i="1" u="sng" dirty="0"/>
              <a:t>Aamuharjoittelumahdollisuus</a:t>
            </a:r>
            <a:r>
              <a:rPr lang="fi-FI" sz="2000" i="1" dirty="0"/>
              <a:t> pyritään järjestämään myös muissa Jyväskylän kaupungin kouluissa opiskeleville nuorille urheilijoille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000" i="1" dirty="0">
                <a:solidFill>
                  <a:srgbClr val="92D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https://www.jyvaskyla.fi/opetus/kouluun-ilmoittautuminen-ja-haku/urheiluluokalle</a:t>
            </a:r>
            <a:endParaRPr lang="fi-FI" sz="2000" i="1" dirty="0">
              <a:solidFill>
                <a:srgbClr val="92D050"/>
              </a:solidFill>
            </a:endParaRPr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r>
              <a:rPr lang="fi-FI" sz="2000" b="1" i="1" dirty="0">
                <a:solidFill>
                  <a:srgbClr val="92D05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Yläkoululeiritys</a:t>
            </a:r>
            <a:r>
              <a:rPr lang="fi-FI" sz="2000" dirty="0"/>
              <a:t> </a:t>
            </a:r>
            <a:r>
              <a:rPr lang="fi-FI" sz="2000" i="1" dirty="0"/>
              <a:t>kokoaa yhteen urheilevat yläkoululaiset kolme kertaa lukuvuoden aikana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Leiripäivät sisältävät yleisurheiluharjoitusten lisäksi Kasva Urheilijaksi teoriasisältöjen opiskelua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fi-FI" sz="1600" i="1" dirty="0"/>
              <a:t>	(elämänhallintataidot, urheilijan ravinto, psyykkinen valmennus ja fyysinen harjoittelu)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Leirille voivat ilmoittautua kaikki Jyvässeudun yläkoulujen urheilua harrastavat oppilaat</a:t>
            </a:r>
          </a:p>
          <a:p>
            <a:pPr>
              <a:lnSpc>
                <a:spcPct val="100000"/>
              </a:lnSpc>
            </a:pPr>
            <a:endParaRPr lang="fi-FI" sz="2000" i="1" dirty="0"/>
          </a:p>
        </p:txBody>
      </p:sp>
    </p:spTree>
    <p:extLst>
      <p:ext uri="{BB962C8B-B14F-4D97-AF65-F5344CB8AC3E}">
        <p14:creationId xmlns:p14="http://schemas.microsoft.com/office/powerpoint/2010/main" val="13763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57175"/>
            <a:ext cx="10715626" cy="1333374"/>
          </a:xfrm>
        </p:spPr>
        <p:txBody>
          <a:bodyPr>
            <a:normAutofit/>
          </a:bodyPr>
          <a:lstStyle/>
          <a:p>
            <a:r>
              <a:rPr lang="fi-FI" dirty="0"/>
              <a:t>Yleisurheilukeskuksen 2. asteen kuvaus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8825"/>
            <a:ext cx="6077672" cy="4572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2000" i="1" dirty="0"/>
              <a:t>Schildtin urheilulukion ja </a:t>
            </a:r>
            <a:r>
              <a:rPr lang="fi-FI" sz="2000" i="1" dirty="0" err="1"/>
              <a:t>Gradian</a:t>
            </a:r>
            <a:r>
              <a:rPr lang="fi-FI" sz="2000" i="1" dirty="0"/>
              <a:t> ammatillisen koulutuksen urheiluvalmennus</a:t>
            </a:r>
          </a:p>
          <a:p>
            <a:pPr marL="0" indent="0">
              <a:lnSpc>
                <a:spcPct val="100000"/>
              </a:lnSpc>
              <a:buNone/>
            </a:pPr>
            <a:endParaRPr lang="fi-FI" sz="2000" i="1" dirty="0"/>
          </a:p>
          <a:p>
            <a:pPr marL="0" indent="0">
              <a:lnSpc>
                <a:spcPct val="100000"/>
              </a:lnSpc>
              <a:buNone/>
            </a:pPr>
            <a:r>
              <a:rPr lang="fi-FI" sz="2000" dirty="0"/>
              <a:t>a) </a:t>
            </a:r>
            <a:r>
              <a:rPr lang="fi-FI" sz="2000" i="1" u="sng" dirty="0"/>
              <a:t>Kokonaisvalmennuksen malli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Urheilijan koko lukioajan valmennus toteutetaan koulun ammattivalmentajan johdolla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Urhean asiantuntijatoiminta linkittyy vahvasti osaksi kokonaisvaltaista valmennusprosessia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000" dirty="0"/>
              <a:t>b) </a:t>
            </a:r>
            <a:r>
              <a:rPr lang="fi-FI" sz="2000" i="1" u="sng" dirty="0"/>
              <a:t>Yhteistyövalmennus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Urheilijan valmennuksen kokonaisuudesta vastaa oma henkilökohtainen valmentaja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Koulun aamutreenit toteutetaan koulun valmentajien johdolla</a:t>
            </a:r>
          </a:p>
          <a:p>
            <a:pPr lvl="1">
              <a:lnSpc>
                <a:spcPct val="100000"/>
              </a:lnSpc>
            </a:pPr>
            <a:r>
              <a:rPr lang="fi-FI" sz="1600" i="1" dirty="0"/>
              <a:t>Tiivis vuoropuhelu henkilökohtaisen valmentajan ja kouluvalmennuksen välillä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DAC284-47B5-CACE-5EF5-75EC123C28BF}"/>
              </a:ext>
            </a:extLst>
          </p:cNvPr>
          <p:cNvSpPr txBox="1">
            <a:spLocks/>
          </p:cNvSpPr>
          <p:nvPr/>
        </p:nvSpPr>
        <p:spPr>
          <a:xfrm>
            <a:off x="6951445" y="2405002"/>
            <a:ext cx="4602382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i-FI" sz="1400" b="1" dirty="0"/>
              <a:t>AAMUHARJOITTELU</a:t>
            </a:r>
          </a:p>
          <a:p>
            <a:pPr>
              <a:lnSpc>
                <a:spcPct val="100000"/>
              </a:lnSpc>
            </a:pPr>
            <a:r>
              <a:rPr lang="fi-FI" sz="1400" b="1" dirty="0"/>
              <a:t>PIKA- JA AITAJUOKSU</a:t>
            </a:r>
          </a:p>
          <a:p>
            <a:pPr lvl="1">
              <a:lnSpc>
                <a:spcPct val="100000"/>
              </a:lnSpc>
            </a:pPr>
            <a:r>
              <a:rPr lang="fi-FI" sz="1200" b="1" dirty="0"/>
              <a:t>Antti </a:t>
            </a:r>
            <a:r>
              <a:rPr lang="fi-FI" sz="1200" b="1" dirty="0" err="1"/>
              <a:t>Mero</a:t>
            </a:r>
            <a:r>
              <a:rPr lang="fi-FI" sz="1200" b="1" dirty="0"/>
              <a:t> </a:t>
            </a:r>
            <a:r>
              <a:rPr lang="fi-FI" sz="1200" b="1" dirty="0" err="1"/>
              <a:t>jr:n</a:t>
            </a:r>
            <a:r>
              <a:rPr lang="fi-FI" sz="1200" b="1" dirty="0"/>
              <a:t> ohjaamat </a:t>
            </a:r>
            <a:r>
              <a:rPr lang="fi-FI" sz="1200" b="1" dirty="0" err="1"/>
              <a:t>harjotukset</a:t>
            </a:r>
            <a:endParaRPr lang="fi-FI" sz="1200" b="1" dirty="0"/>
          </a:p>
          <a:p>
            <a:pPr>
              <a:lnSpc>
                <a:spcPct val="100000"/>
              </a:lnSpc>
            </a:pPr>
            <a:r>
              <a:rPr lang="fi-FI" sz="1600" b="1" dirty="0"/>
              <a:t>HYPYT JA OTTELUT</a:t>
            </a:r>
          </a:p>
          <a:p>
            <a:pPr lvl="1">
              <a:lnSpc>
                <a:spcPct val="100000"/>
              </a:lnSpc>
            </a:pPr>
            <a:r>
              <a:rPr lang="fi-FI" sz="1200" b="1" dirty="0"/>
              <a:t>Vesa Rantasen ohjaamat harjoitukset</a:t>
            </a:r>
          </a:p>
          <a:p>
            <a:pPr>
              <a:lnSpc>
                <a:spcPct val="100000"/>
              </a:lnSpc>
            </a:pPr>
            <a:r>
              <a:rPr lang="fi-FI" sz="1600" b="1" dirty="0"/>
              <a:t>KESTÄVYYSJUOKSU</a:t>
            </a:r>
          </a:p>
          <a:p>
            <a:pPr lvl="1">
              <a:lnSpc>
                <a:spcPct val="100000"/>
              </a:lnSpc>
            </a:pPr>
            <a:r>
              <a:rPr lang="fi-FI" sz="1200" b="1" dirty="0"/>
              <a:t>Ari Nummelan suunnitelman mukaan, osittain ohjattuna</a:t>
            </a:r>
          </a:p>
          <a:p>
            <a:pPr>
              <a:lnSpc>
                <a:spcPct val="100000"/>
              </a:lnSpc>
            </a:pPr>
            <a:r>
              <a:rPr lang="fi-FI" sz="1600" b="1" dirty="0"/>
              <a:t>HEITOT</a:t>
            </a:r>
          </a:p>
          <a:p>
            <a:pPr lvl="1">
              <a:lnSpc>
                <a:spcPct val="100000"/>
              </a:lnSpc>
            </a:pPr>
            <a:r>
              <a:rPr lang="fi-FI" sz="1200" b="1" dirty="0"/>
              <a:t>Yhdistelmä aamuvalmentajien, fysioterapeutin ja voimavalmentajan ohjaamista harjoituksista</a:t>
            </a:r>
            <a:endParaRPr lang="fi-FI" sz="1200" dirty="0"/>
          </a:p>
          <a:p>
            <a:pPr lvl="1">
              <a:lnSpc>
                <a:spcPct val="100000"/>
              </a:lnSpc>
            </a:pPr>
            <a:endParaRPr lang="fi-FI" sz="1600" i="1" dirty="0"/>
          </a:p>
        </p:txBody>
      </p:sp>
    </p:spTree>
    <p:extLst>
      <p:ext uri="{BB962C8B-B14F-4D97-AF65-F5344CB8AC3E}">
        <p14:creationId xmlns:p14="http://schemas.microsoft.com/office/powerpoint/2010/main" val="64290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0"/>
            <a:ext cx="10972799" cy="1325563"/>
          </a:xfrm>
        </p:spPr>
        <p:txBody>
          <a:bodyPr>
            <a:normAutofit/>
          </a:bodyPr>
          <a:lstStyle/>
          <a:p>
            <a:r>
              <a:rPr lang="fi-FI" dirty="0"/>
              <a:t>Lisätietoa yleisurheilukeskuksesta, keskuksen erityispiirteet 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97063"/>
            <a:ext cx="10548936" cy="47418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i="1" dirty="0"/>
              <a:t>Yleisurheilun valmennustoiminta Jyväskylässä toteutuu pääosin Jyväskylän Kenttäurheilijoiden valmennustoiminnan kautta, mutta valmennusryhmissä harjoittelee myös muita urheiluseuroja edustavia urheilijoita.</a:t>
            </a:r>
          </a:p>
          <a:p>
            <a:pPr>
              <a:lnSpc>
                <a:spcPct val="100000"/>
              </a:lnSpc>
            </a:pPr>
            <a:r>
              <a:rPr lang="fi-FI" sz="2000" i="1" dirty="0"/>
              <a:t>Kaikki urheilijat maksavat saamastaan valmennuksesta ja kaikki valmentajat saavat palkkaa valmennuksestaan.</a:t>
            </a:r>
          </a:p>
          <a:p>
            <a:pPr>
              <a:lnSpc>
                <a:spcPct val="100000"/>
              </a:lnSpc>
            </a:pPr>
            <a:r>
              <a:rPr lang="fi-FI" sz="2000" i="1" dirty="0"/>
              <a:t>Liikuntatieteellisen tiedekunnan kotikaupungissa valmentajien keskimääräinen valmennuskoulutustaso on poikkeuksellisen korkea.</a:t>
            </a:r>
          </a:p>
          <a:p>
            <a:pPr>
              <a:lnSpc>
                <a:spcPct val="100000"/>
              </a:lnSpc>
            </a:pPr>
            <a:endParaRPr lang="fi-FI" sz="2000" i="1" dirty="0"/>
          </a:p>
          <a:p>
            <a:pPr>
              <a:lnSpc>
                <a:spcPct val="100000"/>
              </a:lnSpc>
            </a:pPr>
            <a:r>
              <a:rPr lang="fi-FI" sz="2000" i="1" dirty="0"/>
              <a:t>Jyväskylän yleisurheilukeskuksessa luodaan mahdollisuudet huippu-urheiluun tähtäävälle urheilijanpolulle monipuolisella määrällisellä harjoittelulla ammattitaitoisessa valmennuksessa, suunnitelmallisella opiskeluiden ja urheilun yhdistämisellä, huippuolosuhteilla ja laadukkaaseen valmentautumiseen tarvittavilla tukitoimilla.</a:t>
            </a:r>
          </a:p>
        </p:txBody>
      </p:sp>
    </p:spTree>
    <p:extLst>
      <p:ext uri="{BB962C8B-B14F-4D97-AF65-F5344CB8AC3E}">
        <p14:creationId xmlns:p14="http://schemas.microsoft.com/office/powerpoint/2010/main" val="42435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theme/theme1.xml><?xml version="1.0" encoding="utf-8"?>
<a:theme xmlns:a="http://schemas.openxmlformats.org/drawingml/2006/main" name="Peruspohja logolla">
  <a:themeElements>
    <a:clrScheme name="Mukautettu 11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38B2E6"/>
      </a:accent1>
      <a:accent2>
        <a:srgbClr val="B4BBBF"/>
      </a:accent2>
      <a:accent3>
        <a:srgbClr val="70CFEE"/>
      </a:accent3>
      <a:accent4>
        <a:srgbClr val="484C54"/>
      </a:accent4>
      <a:accent5>
        <a:srgbClr val="5B9BD5"/>
      </a:accent5>
      <a:accent6>
        <a:srgbClr val="4AAAA1"/>
      </a:accent6>
      <a:hlink>
        <a:srgbClr val="92D050"/>
      </a:hlink>
      <a:folHlink>
        <a:srgbClr val="AE36A5"/>
      </a:folHlink>
    </a:clrScheme>
    <a:fontScheme name="SUL">
      <a:majorFont>
        <a:latin typeface="Saira Condensed SemiBold"/>
        <a:ea typeface=""/>
        <a:cs typeface=""/>
      </a:majorFont>
      <a:minorFont>
        <a:latin typeface="Saira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729</Words>
  <Application>Microsoft Macintosh PowerPoint</Application>
  <PresentationFormat>Laajakuva</PresentationFormat>
  <Paragraphs>126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Saira Condensed</vt:lpstr>
      <vt:lpstr>Saira Condensed SemiBold</vt:lpstr>
      <vt:lpstr>Peruspohja logolla</vt:lpstr>
      <vt:lpstr>SUL yleisurheilukeskus 2023-2024,  JYVÄSKYLÄ</vt:lpstr>
      <vt:lpstr>SUL yleisurheilukeskustoiminnan tavoitteet ja käytännön toteutus</vt:lpstr>
      <vt:lpstr>Harjoitusolosuhteet ja niiden saatavuus</vt:lpstr>
      <vt:lpstr>Asiantuntijapalvelut ja tuki urheilijoille</vt:lpstr>
      <vt:lpstr>Testauspalvelut</vt:lpstr>
      <vt:lpstr>Asiantuntijapalvelut ja tuki valmentajille</vt:lpstr>
      <vt:lpstr>Yleisurheilukeskuksen yläkouluvaiheen kuvaus</vt:lpstr>
      <vt:lpstr>Yleisurheilukeskuksen 2. asteen kuvaus</vt:lpstr>
      <vt:lpstr>Lisätietoa yleisurheilukeskuksesta, keskuksen erityispiirteet </vt:lpstr>
      <vt:lpstr>Yleisurheilukeskuksen vastuu- / yhteyshenkilöt ja heidän yhteystietonsa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 maajoukkuohjelma 2022-2023,  tähän laji</dc:title>
  <dc:creator>Jarkko Finni</dc:creator>
  <cp:lastModifiedBy>Tapio Nevalainen</cp:lastModifiedBy>
  <cp:revision>10</cp:revision>
  <dcterms:created xsi:type="dcterms:W3CDTF">2022-08-09T10:46:44Z</dcterms:created>
  <dcterms:modified xsi:type="dcterms:W3CDTF">2023-09-13T06:27:50Z</dcterms:modified>
</cp:coreProperties>
</file>