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550" r:id="rId2"/>
    <p:sldId id="503" r:id="rId3"/>
    <p:sldId id="551" r:id="rId4"/>
    <p:sldId id="555" r:id="rId5"/>
    <p:sldId id="556" r:id="rId6"/>
    <p:sldId id="558" r:id="rId7"/>
    <p:sldId id="557" r:id="rId8"/>
    <p:sldId id="552" r:id="rId9"/>
    <p:sldId id="553" r:id="rId10"/>
    <p:sldId id="554" r:id="rId1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74" autoAdjust="0"/>
    <p:restoredTop sz="95388" autoAdjust="0"/>
  </p:normalViewPr>
  <p:slideViewPr>
    <p:cSldViewPr snapToGrid="0">
      <p:cViewPr varScale="1">
        <p:scale>
          <a:sx n="125" d="100"/>
          <a:sy n="125" d="100"/>
        </p:scale>
        <p:origin x="4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9FEF1D-017E-48D6-A7AD-F16423418A3A}" type="doc">
      <dgm:prSet loTypeId="urn:microsoft.com/office/officeart/2005/8/layout/radial3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66E66BE4-CC09-4C25-9AE6-1CCBACC34046}">
      <dgm:prSet phldrT="[Teksti]"/>
      <dgm:spPr/>
      <dgm:t>
        <a:bodyPr/>
        <a:lstStyle/>
        <a:p>
          <a:r>
            <a:rPr lang="fi-FI" dirty="0"/>
            <a:t>Urheilija </a:t>
          </a:r>
          <a:br>
            <a:rPr lang="fi-FI" dirty="0"/>
          </a:br>
          <a:r>
            <a:rPr lang="fi-FI" dirty="0"/>
            <a:t>+ valmentaja</a:t>
          </a:r>
        </a:p>
      </dgm:t>
    </dgm:pt>
    <dgm:pt modelId="{8AC7682F-31E2-4681-A7EB-7F4709FDD647}" type="parTrans" cxnId="{85BF0936-9AF9-432F-929B-B9ACE60202DC}">
      <dgm:prSet/>
      <dgm:spPr/>
      <dgm:t>
        <a:bodyPr/>
        <a:lstStyle/>
        <a:p>
          <a:endParaRPr lang="fi-FI"/>
        </a:p>
      </dgm:t>
    </dgm:pt>
    <dgm:pt modelId="{18D926E6-80A4-48BC-89EB-DC65958F0697}" type="sibTrans" cxnId="{85BF0936-9AF9-432F-929B-B9ACE60202DC}">
      <dgm:prSet/>
      <dgm:spPr/>
      <dgm:t>
        <a:bodyPr/>
        <a:lstStyle/>
        <a:p>
          <a:endParaRPr lang="fi-FI"/>
        </a:p>
      </dgm:t>
    </dgm:pt>
    <dgm:pt modelId="{89584DB0-AE14-4295-845C-1031175C6E60}">
      <dgm:prSet phldrT="[Teksti]"/>
      <dgm:spPr/>
      <dgm:t>
        <a:bodyPr/>
        <a:lstStyle/>
        <a:p>
          <a:r>
            <a:rPr lang="fi-FI" dirty="0"/>
            <a:t>Lääkäri </a:t>
          </a:r>
          <a:br>
            <a:rPr lang="fi-FI" dirty="0"/>
          </a:br>
          <a:r>
            <a:rPr lang="fi-FI" dirty="0"/>
            <a:t>Tanja Komulainen</a:t>
          </a:r>
        </a:p>
      </dgm:t>
    </dgm:pt>
    <dgm:pt modelId="{D858565F-241D-46A0-AEBA-73E84EA8149F}" type="parTrans" cxnId="{F2DEF2B1-1A02-43F1-93A9-12CD48B00726}">
      <dgm:prSet/>
      <dgm:spPr/>
      <dgm:t>
        <a:bodyPr/>
        <a:lstStyle/>
        <a:p>
          <a:endParaRPr lang="fi-FI"/>
        </a:p>
      </dgm:t>
    </dgm:pt>
    <dgm:pt modelId="{4BD1A669-C6E8-4653-8236-18DCE2410906}" type="sibTrans" cxnId="{F2DEF2B1-1A02-43F1-93A9-12CD48B00726}">
      <dgm:prSet/>
      <dgm:spPr/>
      <dgm:t>
        <a:bodyPr/>
        <a:lstStyle/>
        <a:p>
          <a:endParaRPr lang="fi-FI"/>
        </a:p>
      </dgm:t>
    </dgm:pt>
    <dgm:pt modelId="{0246A6D0-5884-4A6F-9361-FA82C61AFCBF}">
      <dgm:prSet phldrT="[Teksti]"/>
      <dgm:spPr/>
      <dgm:t>
        <a:bodyPr/>
        <a:lstStyle/>
        <a:p>
          <a:r>
            <a:rPr lang="fi-FI" dirty="0"/>
            <a:t>Fysio Peter Halén</a:t>
          </a:r>
          <a:br>
            <a:rPr lang="fi-FI" dirty="0"/>
          </a:br>
          <a:r>
            <a:rPr lang="fi-FI" dirty="0"/>
            <a:t>Hieronta Janne Hiukka </a:t>
          </a:r>
        </a:p>
      </dgm:t>
    </dgm:pt>
    <dgm:pt modelId="{B3BC7D96-5C7E-40D2-97EE-4C35A739C807}" type="parTrans" cxnId="{5E3E99C2-9F91-4E44-B575-3E5788126D81}">
      <dgm:prSet/>
      <dgm:spPr/>
      <dgm:t>
        <a:bodyPr/>
        <a:lstStyle/>
        <a:p>
          <a:endParaRPr lang="fi-FI"/>
        </a:p>
      </dgm:t>
    </dgm:pt>
    <dgm:pt modelId="{AB8632E1-BC4F-4B4F-9829-60AABB402CBD}" type="sibTrans" cxnId="{5E3E99C2-9F91-4E44-B575-3E5788126D81}">
      <dgm:prSet/>
      <dgm:spPr/>
      <dgm:t>
        <a:bodyPr/>
        <a:lstStyle/>
        <a:p>
          <a:endParaRPr lang="fi-FI"/>
        </a:p>
      </dgm:t>
    </dgm:pt>
    <dgm:pt modelId="{3D60F483-C280-449E-9DAF-C55247553036}">
      <dgm:prSet phldrT="[Teksti]"/>
      <dgm:spPr/>
      <dgm:t>
        <a:bodyPr/>
        <a:lstStyle/>
        <a:p>
          <a:r>
            <a:rPr lang="fi-FI" dirty="0"/>
            <a:t>Testauspalvelut Marko Haverinen Varala</a:t>
          </a:r>
        </a:p>
      </dgm:t>
    </dgm:pt>
    <dgm:pt modelId="{49DAC454-3CC1-4E58-935E-385E2A95B0E0}" type="parTrans" cxnId="{2E375107-EDC3-4B37-919A-703DBC6C6CA5}">
      <dgm:prSet/>
      <dgm:spPr/>
      <dgm:t>
        <a:bodyPr/>
        <a:lstStyle/>
        <a:p>
          <a:endParaRPr lang="fi-FI"/>
        </a:p>
      </dgm:t>
    </dgm:pt>
    <dgm:pt modelId="{E300520F-F871-46DF-917A-D069A25E2C51}" type="sibTrans" cxnId="{2E375107-EDC3-4B37-919A-703DBC6C6CA5}">
      <dgm:prSet/>
      <dgm:spPr/>
      <dgm:t>
        <a:bodyPr/>
        <a:lstStyle/>
        <a:p>
          <a:endParaRPr lang="fi-FI"/>
        </a:p>
      </dgm:t>
    </dgm:pt>
    <dgm:pt modelId="{239F1DC4-A423-4E76-B204-43F73C25AB5A}">
      <dgm:prSet phldrT="[Teksti]"/>
      <dgm:spPr/>
      <dgm:t>
        <a:bodyPr/>
        <a:lstStyle/>
        <a:p>
          <a:r>
            <a:rPr lang="fi-FI" dirty="0"/>
            <a:t>GM Jani Tanskanen </a:t>
          </a:r>
          <a:br>
            <a:rPr lang="fi-FI" dirty="0"/>
          </a:br>
          <a:r>
            <a:rPr lang="fi-FI" dirty="0"/>
            <a:t>SUL</a:t>
          </a:r>
        </a:p>
      </dgm:t>
    </dgm:pt>
    <dgm:pt modelId="{CE67990B-DD67-4305-8065-BAA4EA62AC59}" type="parTrans" cxnId="{399924E4-A416-4DD0-8477-D697BF8E6466}">
      <dgm:prSet/>
      <dgm:spPr/>
      <dgm:t>
        <a:bodyPr/>
        <a:lstStyle/>
        <a:p>
          <a:endParaRPr lang="fi-FI"/>
        </a:p>
      </dgm:t>
    </dgm:pt>
    <dgm:pt modelId="{B37319B7-739C-4987-98BB-571FAC5BC8BA}" type="sibTrans" cxnId="{399924E4-A416-4DD0-8477-D697BF8E6466}">
      <dgm:prSet/>
      <dgm:spPr/>
      <dgm:t>
        <a:bodyPr/>
        <a:lstStyle/>
        <a:p>
          <a:endParaRPr lang="fi-FI"/>
        </a:p>
      </dgm:t>
    </dgm:pt>
    <dgm:pt modelId="{D277B1BC-8E93-4516-A97A-06595069F769}">
      <dgm:prSet phldrT="[Teksti]" custT="1"/>
      <dgm:spPr/>
      <dgm:t>
        <a:bodyPr/>
        <a:lstStyle/>
        <a:p>
          <a:r>
            <a:rPr lang="fi-FI" sz="1000" dirty="0"/>
            <a:t>Akatemia- ja leirifysio</a:t>
          </a:r>
          <a:br>
            <a:rPr lang="fi-FI" sz="1000" dirty="0"/>
          </a:br>
          <a:r>
            <a:rPr lang="fi-FI" sz="1000" dirty="0"/>
            <a:t>Jani Ikonen</a:t>
          </a:r>
        </a:p>
      </dgm:t>
    </dgm:pt>
    <dgm:pt modelId="{EA245855-4628-4174-91C2-5093E0460F83}" type="parTrans" cxnId="{54CF2F1D-0FF0-4D69-8ACE-6D31A869EE4B}">
      <dgm:prSet/>
      <dgm:spPr/>
      <dgm:t>
        <a:bodyPr/>
        <a:lstStyle/>
        <a:p>
          <a:endParaRPr lang="fi-FI"/>
        </a:p>
      </dgm:t>
    </dgm:pt>
    <dgm:pt modelId="{E66923E6-C57E-453E-9E8A-0ABF884CF7D5}" type="sibTrans" cxnId="{54CF2F1D-0FF0-4D69-8ACE-6D31A869EE4B}">
      <dgm:prSet/>
      <dgm:spPr/>
      <dgm:t>
        <a:bodyPr/>
        <a:lstStyle/>
        <a:p>
          <a:endParaRPr lang="fi-FI"/>
        </a:p>
      </dgm:t>
    </dgm:pt>
    <dgm:pt modelId="{5E2A41D5-DE0E-40D8-8191-CE2F38E076F5}">
      <dgm:prSet phldrT="[Teksti]"/>
      <dgm:spPr/>
      <dgm:t>
        <a:bodyPr/>
        <a:lstStyle/>
        <a:p>
          <a:r>
            <a:rPr lang="fi-FI" dirty="0"/>
            <a:t>Fysiikka</a:t>
          </a:r>
          <a:br>
            <a:rPr lang="fi-FI" dirty="0"/>
          </a:br>
          <a:r>
            <a:rPr lang="fi-FI" dirty="0"/>
            <a:t>Tiia Hautala</a:t>
          </a:r>
        </a:p>
      </dgm:t>
    </dgm:pt>
    <dgm:pt modelId="{5A459128-DD36-4C73-AE23-4D76438EC56E}" type="parTrans" cxnId="{0C425BAE-B54C-44F3-A421-C7A2941D7EED}">
      <dgm:prSet/>
      <dgm:spPr/>
      <dgm:t>
        <a:bodyPr/>
        <a:lstStyle/>
        <a:p>
          <a:endParaRPr lang="fi-FI"/>
        </a:p>
      </dgm:t>
    </dgm:pt>
    <dgm:pt modelId="{2C5F7406-F1CD-4738-BAE1-6F07B0EC55F2}" type="sibTrans" cxnId="{0C425BAE-B54C-44F3-A421-C7A2941D7EED}">
      <dgm:prSet/>
      <dgm:spPr/>
      <dgm:t>
        <a:bodyPr/>
        <a:lstStyle/>
        <a:p>
          <a:endParaRPr lang="fi-FI"/>
        </a:p>
      </dgm:t>
    </dgm:pt>
    <dgm:pt modelId="{6E65E1AF-9900-4D46-A9DA-1E084E6B99D5}">
      <dgm:prSet phldrT="[Teksti]"/>
      <dgm:spPr/>
      <dgm:t>
        <a:bodyPr/>
        <a:lstStyle/>
        <a:p>
          <a:r>
            <a:rPr lang="fi-FI" dirty="0"/>
            <a:t>Psyykkinen valmennus </a:t>
          </a:r>
          <a:br>
            <a:rPr lang="fi-FI" dirty="0"/>
          </a:br>
          <a:r>
            <a:rPr lang="fi-FI" dirty="0"/>
            <a:t>Tiina Röning</a:t>
          </a:r>
        </a:p>
      </dgm:t>
    </dgm:pt>
    <dgm:pt modelId="{5094DB47-86C6-4B59-ABA1-5B745C626A0E}" type="parTrans" cxnId="{552BA5CD-C9AF-468B-B19B-E814FB60485E}">
      <dgm:prSet/>
      <dgm:spPr/>
      <dgm:t>
        <a:bodyPr/>
        <a:lstStyle/>
        <a:p>
          <a:endParaRPr lang="fi-FI"/>
        </a:p>
      </dgm:t>
    </dgm:pt>
    <dgm:pt modelId="{30A7D7AC-2107-484E-96E5-1C8DF0799590}" type="sibTrans" cxnId="{552BA5CD-C9AF-468B-B19B-E814FB60485E}">
      <dgm:prSet/>
      <dgm:spPr/>
      <dgm:t>
        <a:bodyPr/>
        <a:lstStyle/>
        <a:p>
          <a:endParaRPr lang="fi-FI"/>
        </a:p>
      </dgm:t>
    </dgm:pt>
    <dgm:pt modelId="{ED5272F6-9B4C-448F-98FB-363FC6A75825}">
      <dgm:prSet phldrT="[Teksti]"/>
      <dgm:spPr/>
      <dgm:t>
        <a:bodyPr/>
        <a:lstStyle/>
        <a:p>
          <a:r>
            <a:rPr lang="fi-FI" dirty="0"/>
            <a:t>Kuvantaminen ja biomekaniikka  KIHU</a:t>
          </a:r>
        </a:p>
      </dgm:t>
    </dgm:pt>
    <dgm:pt modelId="{2BCB1BD4-CE4B-4220-9BE2-48D55F198D27}" type="parTrans" cxnId="{35A751D0-CF52-44B0-8BF1-8DE58B6E2F8C}">
      <dgm:prSet/>
      <dgm:spPr/>
      <dgm:t>
        <a:bodyPr/>
        <a:lstStyle/>
        <a:p>
          <a:endParaRPr lang="fi-FI"/>
        </a:p>
      </dgm:t>
    </dgm:pt>
    <dgm:pt modelId="{7DDB0803-9ECD-4C5B-AAC9-358FF11B10A2}" type="sibTrans" cxnId="{35A751D0-CF52-44B0-8BF1-8DE58B6E2F8C}">
      <dgm:prSet/>
      <dgm:spPr/>
      <dgm:t>
        <a:bodyPr/>
        <a:lstStyle/>
        <a:p>
          <a:endParaRPr lang="fi-FI"/>
        </a:p>
      </dgm:t>
    </dgm:pt>
    <dgm:pt modelId="{F9017FC9-DC02-4D61-B80D-F2A9A1D4A48C}">
      <dgm:prSet phldrT="[Teksti]"/>
      <dgm:spPr/>
      <dgm:t>
        <a:bodyPr/>
        <a:lstStyle/>
        <a:p>
          <a:r>
            <a:rPr lang="fi-FI"/>
            <a:t>SUL valmennus</a:t>
          </a:r>
          <a:endParaRPr lang="fi-FI" dirty="0"/>
        </a:p>
      </dgm:t>
    </dgm:pt>
    <dgm:pt modelId="{5FDBA0BA-6D1F-45B2-83A1-B9349570A4AC}" type="parTrans" cxnId="{C923A07D-D2C7-421E-94A7-A224D32795CC}">
      <dgm:prSet/>
      <dgm:spPr/>
      <dgm:t>
        <a:bodyPr/>
        <a:lstStyle/>
        <a:p>
          <a:endParaRPr lang="fi-FI"/>
        </a:p>
      </dgm:t>
    </dgm:pt>
    <dgm:pt modelId="{ADFF98C0-3A8E-412C-B190-5C335699BCF2}" type="sibTrans" cxnId="{C923A07D-D2C7-421E-94A7-A224D32795CC}">
      <dgm:prSet/>
      <dgm:spPr/>
      <dgm:t>
        <a:bodyPr/>
        <a:lstStyle/>
        <a:p>
          <a:endParaRPr lang="fi-FI"/>
        </a:p>
      </dgm:t>
    </dgm:pt>
    <dgm:pt modelId="{D7449D86-DD65-4F18-A8A7-56F59298B77D}" type="pres">
      <dgm:prSet presAssocID="{E89FEF1D-017E-48D6-A7AD-F16423418A3A}" presName="composite" presStyleCnt="0">
        <dgm:presLayoutVars>
          <dgm:chMax val="1"/>
          <dgm:dir/>
          <dgm:resizeHandles val="exact"/>
        </dgm:presLayoutVars>
      </dgm:prSet>
      <dgm:spPr/>
    </dgm:pt>
    <dgm:pt modelId="{6DFB438E-F9E4-440A-8CB3-B45329F34F32}" type="pres">
      <dgm:prSet presAssocID="{E89FEF1D-017E-48D6-A7AD-F16423418A3A}" presName="radial" presStyleCnt="0">
        <dgm:presLayoutVars>
          <dgm:animLvl val="ctr"/>
        </dgm:presLayoutVars>
      </dgm:prSet>
      <dgm:spPr/>
    </dgm:pt>
    <dgm:pt modelId="{7CB84DD1-A071-4C0B-8248-722FD8E5B5A4}" type="pres">
      <dgm:prSet presAssocID="{66E66BE4-CC09-4C25-9AE6-1CCBACC34046}" presName="centerShape" presStyleLbl="vennNode1" presStyleIdx="0" presStyleCnt="10" custLinFactNeighborX="-2082" custLinFactNeighborY="-9403"/>
      <dgm:spPr/>
    </dgm:pt>
    <dgm:pt modelId="{49B699C9-483C-42B9-BF62-F5CEA68EDD6B}" type="pres">
      <dgm:prSet presAssocID="{89584DB0-AE14-4295-845C-1031175C6E60}" presName="node" presStyleLbl="vennNode1" presStyleIdx="1" presStyleCnt="10" custRadScaleRad="87332" custRadScaleInc="207478">
        <dgm:presLayoutVars>
          <dgm:bulletEnabled val="1"/>
        </dgm:presLayoutVars>
      </dgm:prSet>
      <dgm:spPr/>
    </dgm:pt>
    <dgm:pt modelId="{F4FD4AC2-53C5-4955-9458-164FD3BB2D3B}" type="pres">
      <dgm:prSet presAssocID="{ED5272F6-9B4C-448F-98FB-363FC6A75825}" presName="node" presStyleLbl="vennNode1" presStyleIdx="2" presStyleCnt="10" custRadScaleRad="85751" custRadScaleInc="206489">
        <dgm:presLayoutVars>
          <dgm:bulletEnabled val="1"/>
        </dgm:presLayoutVars>
      </dgm:prSet>
      <dgm:spPr/>
    </dgm:pt>
    <dgm:pt modelId="{BF007273-3B69-48D3-AAE7-FE27373AD416}" type="pres">
      <dgm:prSet presAssocID="{0246A6D0-5884-4A6F-9361-FA82C61AFCBF}" presName="node" presStyleLbl="vennNode1" presStyleIdx="3" presStyleCnt="10" custRadScaleRad="103625" custRadScaleInc="-201793">
        <dgm:presLayoutVars>
          <dgm:bulletEnabled val="1"/>
        </dgm:presLayoutVars>
      </dgm:prSet>
      <dgm:spPr/>
    </dgm:pt>
    <dgm:pt modelId="{AB0A9AE4-D5E5-4266-8C19-6623A2FBB249}" type="pres">
      <dgm:prSet presAssocID="{239F1DC4-A423-4E76-B204-43F73C25AB5A}" presName="node" presStyleLbl="vennNode1" presStyleIdx="4" presStyleCnt="10" custRadScaleRad="101753" custRadScaleInc="-191747">
        <dgm:presLayoutVars>
          <dgm:bulletEnabled val="1"/>
        </dgm:presLayoutVars>
      </dgm:prSet>
      <dgm:spPr/>
    </dgm:pt>
    <dgm:pt modelId="{611F64DB-8635-4391-8BB1-330AF436B506}" type="pres">
      <dgm:prSet presAssocID="{D277B1BC-8E93-4516-A97A-06595069F769}" presName="node" presStyleLbl="vennNode1" presStyleIdx="5" presStyleCnt="10" custScaleX="109055" custScaleY="103408" custRadScaleRad="83106" custRadScaleInc="10955">
        <dgm:presLayoutVars>
          <dgm:bulletEnabled val="1"/>
        </dgm:presLayoutVars>
      </dgm:prSet>
      <dgm:spPr/>
    </dgm:pt>
    <dgm:pt modelId="{6A26B62C-D202-46B5-9092-62546C2F3A73}" type="pres">
      <dgm:prSet presAssocID="{5E2A41D5-DE0E-40D8-8191-CE2F38E076F5}" presName="node" presStyleLbl="vennNode1" presStyleIdx="6" presStyleCnt="10" custRadScaleRad="96191" custRadScaleInc="119300">
        <dgm:presLayoutVars>
          <dgm:bulletEnabled val="1"/>
        </dgm:presLayoutVars>
      </dgm:prSet>
      <dgm:spPr/>
    </dgm:pt>
    <dgm:pt modelId="{35B99E7F-3FD5-4962-AF3B-D606737EAE13}" type="pres">
      <dgm:prSet presAssocID="{6E65E1AF-9900-4D46-A9DA-1E084E6B99D5}" presName="node" presStyleLbl="vennNode1" presStyleIdx="7" presStyleCnt="10" custScaleX="112947" custScaleY="98097" custRadScaleRad="109416" custRadScaleInc="113530">
        <dgm:presLayoutVars>
          <dgm:bulletEnabled val="1"/>
        </dgm:presLayoutVars>
      </dgm:prSet>
      <dgm:spPr/>
    </dgm:pt>
    <dgm:pt modelId="{6C28B492-1BAD-493C-853D-F89E7675BCF9}" type="pres">
      <dgm:prSet presAssocID="{3D60F483-C280-449E-9DAF-C55247553036}" presName="node" presStyleLbl="vennNode1" presStyleIdx="8" presStyleCnt="10" custRadScaleRad="89661" custRadScaleInc="-182927">
        <dgm:presLayoutVars>
          <dgm:bulletEnabled val="1"/>
        </dgm:presLayoutVars>
      </dgm:prSet>
      <dgm:spPr/>
    </dgm:pt>
    <dgm:pt modelId="{D359F773-C7DC-41A3-982B-569F21B9199C}" type="pres">
      <dgm:prSet presAssocID="{F9017FC9-DC02-4D61-B80D-F2A9A1D4A48C}" presName="node" presStyleLbl="vennNode1" presStyleIdx="9" presStyleCnt="10">
        <dgm:presLayoutVars>
          <dgm:bulletEnabled val="1"/>
        </dgm:presLayoutVars>
      </dgm:prSet>
      <dgm:spPr/>
    </dgm:pt>
  </dgm:ptLst>
  <dgm:cxnLst>
    <dgm:cxn modelId="{2E375107-EDC3-4B37-919A-703DBC6C6CA5}" srcId="{66E66BE4-CC09-4C25-9AE6-1CCBACC34046}" destId="{3D60F483-C280-449E-9DAF-C55247553036}" srcOrd="7" destOrd="0" parTransId="{49DAC454-3CC1-4E58-935E-385E2A95B0E0}" sibTransId="{E300520F-F871-46DF-917A-D069A25E2C51}"/>
    <dgm:cxn modelId="{54CF2F1D-0FF0-4D69-8ACE-6D31A869EE4B}" srcId="{66E66BE4-CC09-4C25-9AE6-1CCBACC34046}" destId="{D277B1BC-8E93-4516-A97A-06595069F769}" srcOrd="4" destOrd="0" parTransId="{EA245855-4628-4174-91C2-5093E0460F83}" sibTransId="{E66923E6-C57E-453E-9E8A-0ABF884CF7D5}"/>
    <dgm:cxn modelId="{865EF42F-9651-4329-85BD-8853C2612D1E}" type="presOf" srcId="{66E66BE4-CC09-4C25-9AE6-1CCBACC34046}" destId="{7CB84DD1-A071-4C0B-8248-722FD8E5B5A4}" srcOrd="0" destOrd="0" presId="urn:microsoft.com/office/officeart/2005/8/layout/radial3"/>
    <dgm:cxn modelId="{85BF0936-9AF9-432F-929B-B9ACE60202DC}" srcId="{E89FEF1D-017E-48D6-A7AD-F16423418A3A}" destId="{66E66BE4-CC09-4C25-9AE6-1CCBACC34046}" srcOrd="0" destOrd="0" parTransId="{8AC7682F-31E2-4681-A7EB-7F4709FDD647}" sibTransId="{18D926E6-80A4-48BC-89EB-DC65958F0697}"/>
    <dgm:cxn modelId="{048E213D-861E-4CF0-B45D-03D8C9164E0D}" type="presOf" srcId="{E89FEF1D-017E-48D6-A7AD-F16423418A3A}" destId="{D7449D86-DD65-4F18-A8A7-56F59298B77D}" srcOrd="0" destOrd="0" presId="urn:microsoft.com/office/officeart/2005/8/layout/radial3"/>
    <dgm:cxn modelId="{1909D23F-AD6A-49E2-89CA-B1C403829619}" type="presOf" srcId="{F9017FC9-DC02-4D61-B80D-F2A9A1D4A48C}" destId="{D359F773-C7DC-41A3-982B-569F21B9199C}" srcOrd="0" destOrd="0" presId="urn:microsoft.com/office/officeart/2005/8/layout/radial3"/>
    <dgm:cxn modelId="{C923A07D-D2C7-421E-94A7-A224D32795CC}" srcId="{66E66BE4-CC09-4C25-9AE6-1CCBACC34046}" destId="{F9017FC9-DC02-4D61-B80D-F2A9A1D4A48C}" srcOrd="8" destOrd="0" parTransId="{5FDBA0BA-6D1F-45B2-83A1-B9349570A4AC}" sibTransId="{ADFF98C0-3A8E-412C-B190-5C335699BCF2}"/>
    <dgm:cxn modelId="{B478557E-4952-4BD6-BAEE-6AC7EE993CC1}" type="presOf" srcId="{6E65E1AF-9900-4D46-A9DA-1E084E6B99D5}" destId="{35B99E7F-3FD5-4962-AF3B-D606737EAE13}" srcOrd="0" destOrd="0" presId="urn:microsoft.com/office/officeart/2005/8/layout/radial3"/>
    <dgm:cxn modelId="{8214C9AA-5A98-416D-AEB5-054EAF94E860}" type="presOf" srcId="{239F1DC4-A423-4E76-B204-43F73C25AB5A}" destId="{AB0A9AE4-D5E5-4266-8C19-6623A2FBB249}" srcOrd="0" destOrd="0" presId="urn:microsoft.com/office/officeart/2005/8/layout/radial3"/>
    <dgm:cxn modelId="{13067EAB-C8A2-4DEB-AB06-C8A260A16C7A}" type="presOf" srcId="{D277B1BC-8E93-4516-A97A-06595069F769}" destId="{611F64DB-8635-4391-8BB1-330AF436B506}" srcOrd="0" destOrd="0" presId="urn:microsoft.com/office/officeart/2005/8/layout/radial3"/>
    <dgm:cxn modelId="{0C425BAE-B54C-44F3-A421-C7A2941D7EED}" srcId="{66E66BE4-CC09-4C25-9AE6-1CCBACC34046}" destId="{5E2A41D5-DE0E-40D8-8191-CE2F38E076F5}" srcOrd="5" destOrd="0" parTransId="{5A459128-DD36-4C73-AE23-4D76438EC56E}" sibTransId="{2C5F7406-F1CD-4738-BAE1-6F07B0EC55F2}"/>
    <dgm:cxn modelId="{F2DEF2B1-1A02-43F1-93A9-12CD48B00726}" srcId="{66E66BE4-CC09-4C25-9AE6-1CCBACC34046}" destId="{89584DB0-AE14-4295-845C-1031175C6E60}" srcOrd="0" destOrd="0" parTransId="{D858565F-241D-46A0-AEBA-73E84EA8149F}" sibTransId="{4BD1A669-C6E8-4653-8236-18DCE2410906}"/>
    <dgm:cxn modelId="{D7D6DCB6-A0F7-4CF7-A183-04F2AB3D2DAC}" type="presOf" srcId="{0246A6D0-5884-4A6F-9361-FA82C61AFCBF}" destId="{BF007273-3B69-48D3-AAE7-FE27373AD416}" srcOrd="0" destOrd="0" presId="urn:microsoft.com/office/officeart/2005/8/layout/radial3"/>
    <dgm:cxn modelId="{3D97B5BE-CC26-4672-A52E-B0FE9208435D}" type="presOf" srcId="{3D60F483-C280-449E-9DAF-C55247553036}" destId="{6C28B492-1BAD-493C-853D-F89E7675BCF9}" srcOrd="0" destOrd="0" presId="urn:microsoft.com/office/officeart/2005/8/layout/radial3"/>
    <dgm:cxn modelId="{5E3E99C2-9F91-4E44-B575-3E5788126D81}" srcId="{66E66BE4-CC09-4C25-9AE6-1CCBACC34046}" destId="{0246A6D0-5884-4A6F-9361-FA82C61AFCBF}" srcOrd="2" destOrd="0" parTransId="{B3BC7D96-5C7E-40D2-97EE-4C35A739C807}" sibTransId="{AB8632E1-BC4F-4B4F-9829-60AABB402CBD}"/>
    <dgm:cxn modelId="{677CD9C3-3F03-4643-83ED-C0C6C50F50B9}" type="presOf" srcId="{ED5272F6-9B4C-448F-98FB-363FC6A75825}" destId="{F4FD4AC2-53C5-4955-9458-164FD3BB2D3B}" srcOrd="0" destOrd="0" presId="urn:microsoft.com/office/officeart/2005/8/layout/radial3"/>
    <dgm:cxn modelId="{85B724CB-3EEC-440B-8686-4A7E82600FBF}" type="presOf" srcId="{5E2A41D5-DE0E-40D8-8191-CE2F38E076F5}" destId="{6A26B62C-D202-46B5-9092-62546C2F3A73}" srcOrd="0" destOrd="0" presId="urn:microsoft.com/office/officeart/2005/8/layout/radial3"/>
    <dgm:cxn modelId="{552BA5CD-C9AF-468B-B19B-E814FB60485E}" srcId="{66E66BE4-CC09-4C25-9AE6-1CCBACC34046}" destId="{6E65E1AF-9900-4D46-A9DA-1E084E6B99D5}" srcOrd="6" destOrd="0" parTransId="{5094DB47-86C6-4B59-ABA1-5B745C626A0E}" sibTransId="{30A7D7AC-2107-484E-96E5-1C8DF0799590}"/>
    <dgm:cxn modelId="{35A751D0-CF52-44B0-8BF1-8DE58B6E2F8C}" srcId="{66E66BE4-CC09-4C25-9AE6-1CCBACC34046}" destId="{ED5272F6-9B4C-448F-98FB-363FC6A75825}" srcOrd="1" destOrd="0" parTransId="{2BCB1BD4-CE4B-4220-9BE2-48D55F198D27}" sibTransId="{7DDB0803-9ECD-4C5B-AAC9-358FF11B10A2}"/>
    <dgm:cxn modelId="{399924E4-A416-4DD0-8477-D697BF8E6466}" srcId="{66E66BE4-CC09-4C25-9AE6-1CCBACC34046}" destId="{239F1DC4-A423-4E76-B204-43F73C25AB5A}" srcOrd="3" destOrd="0" parTransId="{CE67990B-DD67-4305-8065-BAA4EA62AC59}" sibTransId="{B37319B7-739C-4987-98BB-571FAC5BC8BA}"/>
    <dgm:cxn modelId="{E89115EB-D3BE-4ABB-9852-03EADF767CC2}" type="presOf" srcId="{89584DB0-AE14-4295-845C-1031175C6E60}" destId="{49B699C9-483C-42B9-BF62-F5CEA68EDD6B}" srcOrd="0" destOrd="0" presId="urn:microsoft.com/office/officeart/2005/8/layout/radial3"/>
    <dgm:cxn modelId="{9D87552F-A8B5-4ACF-99BF-A205092E3E81}" type="presParOf" srcId="{D7449D86-DD65-4F18-A8A7-56F59298B77D}" destId="{6DFB438E-F9E4-440A-8CB3-B45329F34F32}" srcOrd="0" destOrd="0" presId="urn:microsoft.com/office/officeart/2005/8/layout/radial3"/>
    <dgm:cxn modelId="{7419FE37-DED8-41EC-ABA6-4403A06641D8}" type="presParOf" srcId="{6DFB438E-F9E4-440A-8CB3-B45329F34F32}" destId="{7CB84DD1-A071-4C0B-8248-722FD8E5B5A4}" srcOrd="0" destOrd="0" presId="urn:microsoft.com/office/officeart/2005/8/layout/radial3"/>
    <dgm:cxn modelId="{5FC8FB08-6AD8-4E8C-A149-078418FED212}" type="presParOf" srcId="{6DFB438E-F9E4-440A-8CB3-B45329F34F32}" destId="{49B699C9-483C-42B9-BF62-F5CEA68EDD6B}" srcOrd="1" destOrd="0" presId="urn:microsoft.com/office/officeart/2005/8/layout/radial3"/>
    <dgm:cxn modelId="{A45EC96C-DBD8-47D4-81F0-62F0C9F40B88}" type="presParOf" srcId="{6DFB438E-F9E4-440A-8CB3-B45329F34F32}" destId="{F4FD4AC2-53C5-4955-9458-164FD3BB2D3B}" srcOrd="2" destOrd="0" presId="urn:microsoft.com/office/officeart/2005/8/layout/radial3"/>
    <dgm:cxn modelId="{AE763F30-C010-4BCF-9032-493A5F80964D}" type="presParOf" srcId="{6DFB438E-F9E4-440A-8CB3-B45329F34F32}" destId="{BF007273-3B69-48D3-AAE7-FE27373AD416}" srcOrd="3" destOrd="0" presId="urn:microsoft.com/office/officeart/2005/8/layout/radial3"/>
    <dgm:cxn modelId="{C97223A6-E136-459A-943F-E95B7A5BF6C1}" type="presParOf" srcId="{6DFB438E-F9E4-440A-8CB3-B45329F34F32}" destId="{AB0A9AE4-D5E5-4266-8C19-6623A2FBB249}" srcOrd="4" destOrd="0" presId="urn:microsoft.com/office/officeart/2005/8/layout/radial3"/>
    <dgm:cxn modelId="{3DFA0BD4-4C3F-4249-8089-90466A78D192}" type="presParOf" srcId="{6DFB438E-F9E4-440A-8CB3-B45329F34F32}" destId="{611F64DB-8635-4391-8BB1-330AF436B506}" srcOrd="5" destOrd="0" presId="urn:microsoft.com/office/officeart/2005/8/layout/radial3"/>
    <dgm:cxn modelId="{D139FE99-AD25-411A-B34C-756EEE7FC1B5}" type="presParOf" srcId="{6DFB438E-F9E4-440A-8CB3-B45329F34F32}" destId="{6A26B62C-D202-46B5-9092-62546C2F3A73}" srcOrd="6" destOrd="0" presId="urn:microsoft.com/office/officeart/2005/8/layout/radial3"/>
    <dgm:cxn modelId="{A741AB5F-A317-4D28-B6F7-CA48A12256E5}" type="presParOf" srcId="{6DFB438E-F9E4-440A-8CB3-B45329F34F32}" destId="{35B99E7F-3FD5-4962-AF3B-D606737EAE13}" srcOrd="7" destOrd="0" presId="urn:microsoft.com/office/officeart/2005/8/layout/radial3"/>
    <dgm:cxn modelId="{A6A436B7-0CFC-4802-AE57-39D000987236}" type="presParOf" srcId="{6DFB438E-F9E4-440A-8CB3-B45329F34F32}" destId="{6C28B492-1BAD-493C-853D-F89E7675BCF9}" srcOrd="8" destOrd="0" presId="urn:microsoft.com/office/officeart/2005/8/layout/radial3"/>
    <dgm:cxn modelId="{0050A10A-603E-4920-AD74-1B5A414CD5BA}" type="presParOf" srcId="{6DFB438E-F9E4-440A-8CB3-B45329F34F32}" destId="{D359F773-C7DC-41A3-982B-569F21B9199C}" srcOrd="9" destOrd="0" presId="urn:microsoft.com/office/officeart/2005/8/layout/radial3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B84DD1-A071-4C0B-8248-722FD8E5B5A4}">
      <dsp:nvSpPr>
        <dsp:cNvPr id="0" name=""/>
        <dsp:cNvSpPr/>
      </dsp:nvSpPr>
      <dsp:spPr>
        <a:xfrm>
          <a:off x="1750641" y="755850"/>
          <a:ext cx="2653870" cy="265387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100" kern="1200" dirty="0"/>
            <a:t>Urheilija </a:t>
          </a:r>
          <a:br>
            <a:rPr lang="fi-FI" sz="3100" kern="1200" dirty="0"/>
          </a:br>
          <a:r>
            <a:rPr lang="fi-FI" sz="3100" kern="1200" dirty="0"/>
            <a:t>+ valmentaja</a:t>
          </a:r>
        </a:p>
      </dsp:txBody>
      <dsp:txXfrm>
        <a:off x="2139291" y="1144500"/>
        <a:ext cx="1876570" cy="1876570"/>
      </dsp:txXfrm>
    </dsp:sp>
    <dsp:sp modelId="{49B699C9-483C-42B9-BF62-F5CEA68EDD6B}">
      <dsp:nvSpPr>
        <dsp:cNvPr id="0" name=""/>
        <dsp:cNvSpPr/>
      </dsp:nvSpPr>
      <dsp:spPr>
        <a:xfrm>
          <a:off x="3985393" y="1560278"/>
          <a:ext cx="1326935" cy="132693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 dirty="0"/>
            <a:t>Lääkäri </a:t>
          </a:r>
          <a:br>
            <a:rPr lang="fi-FI" sz="1100" kern="1200" dirty="0"/>
          </a:br>
          <a:r>
            <a:rPr lang="fi-FI" sz="1100" kern="1200" dirty="0"/>
            <a:t>Tanja Komulainen</a:t>
          </a:r>
        </a:p>
      </dsp:txBody>
      <dsp:txXfrm>
        <a:off x="4179718" y="1754603"/>
        <a:ext cx="938285" cy="938285"/>
      </dsp:txXfrm>
    </dsp:sp>
    <dsp:sp modelId="{F4FD4AC2-53C5-4955-9458-164FD3BB2D3B}">
      <dsp:nvSpPr>
        <dsp:cNvPr id="0" name=""/>
        <dsp:cNvSpPr/>
      </dsp:nvSpPr>
      <dsp:spPr>
        <a:xfrm>
          <a:off x="3735721" y="2543608"/>
          <a:ext cx="1326935" cy="132693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 dirty="0"/>
            <a:t>Kuvantaminen ja biomekaniikka  KIHU</a:t>
          </a:r>
        </a:p>
      </dsp:txBody>
      <dsp:txXfrm>
        <a:off x="3930046" y="2737933"/>
        <a:ext cx="938285" cy="938285"/>
      </dsp:txXfrm>
    </dsp:sp>
    <dsp:sp modelId="{BF007273-3B69-48D3-AAE7-FE27373AD416}">
      <dsp:nvSpPr>
        <dsp:cNvPr id="0" name=""/>
        <dsp:cNvSpPr/>
      </dsp:nvSpPr>
      <dsp:spPr>
        <a:xfrm>
          <a:off x="2463697" y="0"/>
          <a:ext cx="1326935" cy="132693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 dirty="0"/>
            <a:t>Fysio Peter Halén</a:t>
          </a:r>
          <a:br>
            <a:rPr lang="fi-FI" sz="1100" kern="1200" dirty="0"/>
          </a:br>
          <a:r>
            <a:rPr lang="fi-FI" sz="1100" kern="1200" dirty="0"/>
            <a:t>Hieronta Janne Hiukka </a:t>
          </a:r>
        </a:p>
      </dsp:txBody>
      <dsp:txXfrm>
        <a:off x="2658022" y="194325"/>
        <a:ext cx="938285" cy="938285"/>
      </dsp:txXfrm>
    </dsp:sp>
    <dsp:sp modelId="{AB0A9AE4-D5E5-4266-8C19-6623A2FBB249}">
      <dsp:nvSpPr>
        <dsp:cNvPr id="0" name=""/>
        <dsp:cNvSpPr/>
      </dsp:nvSpPr>
      <dsp:spPr>
        <a:xfrm>
          <a:off x="3693188" y="463755"/>
          <a:ext cx="1326935" cy="132693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 dirty="0"/>
            <a:t>GM Jani Tanskanen </a:t>
          </a:r>
          <a:br>
            <a:rPr lang="fi-FI" sz="1100" kern="1200" dirty="0"/>
          </a:br>
          <a:r>
            <a:rPr lang="fi-FI" sz="1100" kern="1200" dirty="0"/>
            <a:t>SUL</a:t>
          </a:r>
        </a:p>
      </dsp:txBody>
      <dsp:txXfrm>
        <a:off x="3887513" y="658080"/>
        <a:ext cx="938285" cy="938285"/>
      </dsp:txXfrm>
    </dsp:sp>
    <dsp:sp modelId="{611F64DB-8635-4391-8BB1-330AF436B506}">
      <dsp:nvSpPr>
        <dsp:cNvPr id="0" name=""/>
        <dsp:cNvSpPr/>
      </dsp:nvSpPr>
      <dsp:spPr>
        <a:xfrm>
          <a:off x="2813050" y="3106367"/>
          <a:ext cx="1447089" cy="137215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 dirty="0"/>
            <a:t>Akatemia- ja leirifysio</a:t>
          </a:r>
          <a:br>
            <a:rPr lang="fi-FI" sz="1000" kern="1200" dirty="0"/>
          </a:br>
          <a:r>
            <a:rPr lang="fi-FI" sz="1000" kern="1200" dirty="0"/>
            <a:t>Jani Ikonen</a:t>
          </a:r>
        </a:p>
      </dsp:txBody>
      <dsp:txXfrm>
        <a:off x="3024971" y="3307315"/>
        <a:ext cx="1023247" cy="970261"/>
      </dsp:txXfrm>
    </dsp:sp>
    <dsp:sp modelId="{6A26B62C-D202-46B5-9092-62546C2F3A73}">
      <dsp:nvSpPr>
        <dsp:cNvPr id="0" name=""/>
        <dsp:cNvSpPr/>
      </dsp:nvSpPr>
      <dsp:spPr>
        <a:xfrm>
          <a:off x="946566" y="2375392"/>
          <a:ext cx="1326935" cy="132693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 dirty="0"/>
            <a:t>Fysiikka</a:t>
          </a:r>
          <a:br>
            <a:rPr lang="fi-FI" sz="1100" kern="1200" dirty="0"/>
          </a:br>
          <a:r>
            <a:rPr lang="fi-FI" sz="1100" kern="1200" dirty="0"/>
            <a:t>Tiia Hautala</a:t>
          </a:r>
        </a:p>
      </dsp:txBody>
      <dsp:txXfrm>
        <a:off x="1140891" y="2569717"/>
        <a:ext cx="938285" cy="938285"/>
      </dsp:txXfrm>
    </dsp:sp>
    <dsp:sp modelId="{35B99E7F-3FD5-4962-AF3B-D606737EAE13}">
      <dsp:nvSpPr>
        <dsp:cNvPr id="0" name=""/>
        <dsp:cNvSpPr/>
      </dsp:nvSpPr>
      <dsp:spPr>
        <a:xfrm>
          <a:off x="575761" y="1254269"/>
          <a:ext cx="1498733" cy="130168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 dirty="0"/>
            <a:t>Psyykkinen valmennus </a:t>
          </a:r>
          <a:br>
            <a:rPr lang="fi-FI" sz="1100" kern="1200" dirty="0"/>
          </a:br>
          <a:r>
            <a:rPr lang="fi-FI" sz="1100" kern="1200" dirty="0"/>
            <a:t>Tiina Röning</a:t>
          </a:r>
        </a:p>
      </dsp:txBody>
      <dsp:txXfrm>
        <a:off x="795245" y="1444896"/>
        <a:ext cx="1059765" cy="920429"/>
      </dsp:txXfrm>
    </dsp:sp>
    <dsp:sp modelId="{6C28B492-1BAD-493C-853D-F89E7675BCF9}">
      <dsp:nvSpPr>
        <dsp:cNvPr id="0" name=""/>
        <dsp:cNvSpPr/>
      </dsp:nvSpPr>
      <dsp:spPr>
        <a:xfrm>
          <a:off x="1786191" y="3128493"/>
          <a:ext cx="1326935" cy="132693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 dirty="0"/>
            <a:t>Testauspalvelut Marko Haverinen Varala</a:t>
          </a:r>
        </a:p>
      </dsp:txBody>
      <dsp:txXfrm>
        <a:off x="1980516" y="3322818"/>
        <a:ext cx="938285" cy="938285"/>
      </dsp:txXfrm>
    </dsp:sp>
    <dsp:sp modelId="{D359F773-C7DC-41A3-982B-569F21B9199C}">
      <dsp:nvSpPr>
        <dsp:cNvPr id="0" name=""/>
        <dsp:cNvSpPr/>
      </dsp:nvSpPr>
      <dsp:spPr>
        <a:xfrm>
          <a:off x="1374326" y="419599"/>
          <a:ext cx="1326935" cy="132693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/>
            <a:t>SUL valmennus</a:t>
          </a:r>
          <a:endParaRPr lang="fi-FI" sz="1100" kern="1200" dirty="0"/>
        </a:p>
      </dsp:txBody>
      <dsp:txXfrm>
        <a:off x="1568651" y="613924"/>
        <a:ext cx="938285" cy="9382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9AFC5F-DCB4-46E5-A44A-7494ABC1BF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7CDCF93-AEDF-41F4-89EF-E9417929EC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6CA581A-7239-4C98-8773-E707496BE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D842D-1A5B-491F-AE89-B0C0AE4EC907}" type="datetimeFigureOut">
              <a:rPr lang="fi-FI" smtClean="0"/>
              <a:t>14.9.2023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1CEF140-858F-44D7-B94C-6865B4CA4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EC64536-05B2-427E-AB12-39FD1AE7E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6E6EA9-3B3F-4DD3-A2FE-97562B6A00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84371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837FE1F-8679-4691-9B19-068199C67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CD338F0-0BDA-42C6-94BB-9E64283465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938D7CF-7C6E-4C06-A082-62780F4AC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D842D-1A5B-491F-AE89-B0C0AE4EC907}" type="datetimeFigureOut">
              <a:rPr lang="fi-FI" smtClean="0"/>
              <a:t>14.9.2023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898685C-A21C-4C36-83B8-2C2AC0DF6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9BFAA79-6FC7-4564-B7A3-C99613DE4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6E6EA9-3B3F-4DD3-A2FE-97562B6A00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2764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5DDF1460-F748-42AB-94C2-8A2926AFD6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BE61AAD1-BD13-4A63-9FF0-CD35BEDBCC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6F23C34-8DC7-4719-9187-459BBE31D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D842D-1A5B-491F-AE89-B0C0AE4EC907}" type="datetimeFigureOut">
              <a:rPr lang="fi-FI" smtClean="0"/>
              <a:t>14.9.2023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19544B4-62A8-4227-AB52-DD0AF93AB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6E1E37A-DBA4-4EFE-8BED-A1213B33E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6E6EA9-3B3F-4DD3-A2FE-97562B6A00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0359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56D10A-D9CE-4C61-B084-952F6E808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4FDAF88-9AAA-4B26-97E2-501F93E00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DA5C09F-8091-4CB8-8FAA-07EAD61E9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D842D-1A5B-491F-AE89-B0C0AE4EC907}" type="datetimeFigureOut">
              <a:rPr lang="fi-FI" smtClean="0"/>
              <a:t>14.9.2023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71294F-080A-4F1E-8961-A0A3CC8E0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8EBCB23-6478-47A2-AA68-2A6867CED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6E6EA9-3B3F-4DD3-A2FE-97562B6A00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1925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DD00AE5-6516-456C-85A8-8669B0F82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48BBBD-39CE-4129-8D7F-C1F410025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284E313-EE51-4E5E-BBF9-B51C02177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D842D-1A5B-491F-AE89-B0C0AE4EC907}" type="datetimeFigureOut">
              <a:rPr lang="fi-FI" smtClean="0"/>
              <a:t>14.9.2023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27DA61C-5EBD-429A-9A10-F1EACF80B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0938DB9-541E-4302-B357-A705C74D0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6E6EA9-3B3F-4DD3-A2FE-97562B6A00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7087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9368F40-AE25-4B43-9F58-B2D0A7CDA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E95F794-5168-41A4-AF44-1F9D02C49D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27680E7-4F05-4C8A-84DA-3C60B265DF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5E44421-877D-4421-8BB0-82731E4FF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D842D-1A5B-491F-AE89-B0C0AE4EC907}" type="datetimeFigureOut">
              <a:rPr lang="fi-FI" smtClean="0"/>
              <a:t>14.9.2023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744CA92-D3F6-424F-AB56-011232017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3B0A21D-B835-40F2-8D31-4CA9DB6A8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6E6EA9-3B3F-4DD3-A2FE-97562B6A00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5409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814E63-4C3E-4F7A-841B-28A273FF0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6EF352D-D850-4638-BEE4-0332C93F1B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2B14B71-8CA8-4BD6-809E-9C05D0ADBF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3E7D02B-0AA3-4316-8C12-98BCF06ADD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0F5F419-CF24-45CC-94F2-A13CD041E6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F57D9896-BE18-4808-AF8F-C49FF382C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D842D-1A5B-491F-AE89-B0C0AE4EC907}" type="datetimeFigureOut">
              <a:rPr lang="fi-FI" smtClean="0"/>
              <a:t>14.9.2023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36459B9-8EEC-4FA6-B8D0-C26F82812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594A11F9-F638-41C8-9747-878897C4A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6E6EA9-3B3F-4DD3-A2FE-97562B6A00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5124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14CA55A-2835-4ECB-8430-0E8CD77C8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092B74F-49B9-49D1-BBC0-C3B85C9F9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D842D-1A5B-491F-AE89-B0C0AE4EC907}" type="datetimeFigureOut">
              <a:rPr lang="fi-FI" smtClean="0"/>
              <a:t>14.9.2023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B58F9F9-7048-491D-B6E6-B6AA8B168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68C0032-51C8-4ADF-BDB5-90074AA91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6E6EA9-3B3F-4DD3-A2FE-97562B6A00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2668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6251347-89D6-4D78-BBA9-A651D24F7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D842D-1A5B-491F-AE89-B0C0AE4EC907}" type="datetimeFigureOut">
              <a:rPr lang="fi-FI" smtClean="0"/>
              <a:t>14.9.2023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0F71AE1-1275-4C7E-8334-5A49B929D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BECB459-960C-452D-B500-E1ACBA8C5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6E6EA9-3B3F-4DD3-A2FE-97562B6A00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9267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601714-851A-4C9F-B1CA-31149C0EE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2090930-A96D-435D-A5FB-9EC58AA09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B94CFA0-96FC-4236-93C1-7B79A821F9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B658A10-0D33-4E90-84C4-DF47957A5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D842D-1A5B-491F-AE89-B0C0AE4EC907}" type="datetimeFigureOut">
              <a:rPr lang="fi-FI" smtClean="0"/>
              <a:t>14.9.2023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346B3D5-ECF0-4C61-B600-0CE3A0044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D0D07F5-A46B-42ED-9398-8B4CCC150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6E6EA9-3B3F-4DD3-A2FE-97562B6A00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6881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06CFE5-2E7E-4213-BA3B-5813D206B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575FAB77-77CF-4890-AA4B-7D1B506C38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65C35C8-232F-4A6F-B38B-EA6B7883BB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40E1349-FC0A-4704-BB63-BEFE0A5CC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D842D-1A5B-491F-AE89-B0C0AE4EC907}" type="datetimeFigureOut">
              <a:rPr lang="fi-FI" smtClean="0"/>
              <a:t>14.9.2023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45EDE7E-F7A0-4638-BA66-2B71D01C6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85F4794-0DF7-401A-AE56-A51F61340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6E6EA9-3B3F-4DD3-A2FE-97562B6A00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7065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90EF45A-AAD0-4E6C-AD59-B5AE273E15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83EBC65-6575-4328-B08B-D6E3C6BCCC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D842D-1A5B-491F-AE89-B0C0AE4EC907}" type="datetimeFigureOut">
              <a:rPr lang="fi-FI" smtClean="0"/>
              <a:t>14.9.2023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C4A5898-A167-4CB3-BCAA-ECADAF1477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Otsikon paikkamerkki 1">
            <a:extLst>
              <a:ext uri="{FF2B5EF4-FFF2-40B4-BE49-F238E27FC236}">
                <a16:creationId xmlns:a16="http://schemas.microsoft.com/office/drawing/2014/main" id="{2F06288F-BFA0-4E75-B6CB-790DD014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F5FF7E7B-CF99-4B92-993E-2B6F3C02F1A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032796" y="5977938"/>
            <a:ext cx="778204" cy="518802"/>
          </a:xfrm>
          <a:prstGeom prst="rect">
            <a:avLst/>
          </a:prstGeom>
        </p:spPr>
      </p:pic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BB0B764D-304C-446D-AD15-4290EBFD07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6E6EA9-3B3F-4DD3-A2FE-97562B6A00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940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mailto:anssi@anselmus.net" TargetMode="External"/><Relationship Id="rId13" Type="http://schemas.openxmlformats.org/officeDocument/2006/relationships/hyperlink" Target="https://www.yleisurheilu.fi/valmennuskeskukset/" TargetMode="External"/><Relationship Id="rId3" Type="http://schemas.openxmlformats.org/officeDocument/2006/relationships/image" Target="../media/image6.png"/><Relationship Id="rId7" Type="http://schemas.openxmlformats.org/officeDocument/2006/relationships/hyperlink" Target="mailto:kalle.lehmusvuori@sul.fi" TargetMode="External"/><Relationship Id="rId12" Type="http://schemas.openxmlformats.org/officeDocument/2006/relationships/hyperlink" Target="mailto:mika.lonnblad@gmail.com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tommi.evila@sul.fi" TargetMode="External"/><Relationship Id="rId11" Type="http://schemas.openxmlformats.org/officeDocument/2006/relationships/hyperlink" Target="mailto:veran@luukku.com" TargetMode="External"/><Relationship Id="rId5" Type="http://schemas.openxmlformats.org/officeDocument/2006/relationships/image" Target="../media/image3.svg"/><Relationship Id="rId15" Type="http://schemas.openxmlformats.org/officeDocument/2006/relationships/hyperlink" Target="mailto:jarkko.finni@sul.fi" TargetMode="External"/><Relationship Id="rId10" Type="http://schemas.openxmlformats.org/officeDocument/2006/relationships/hyperlink" Target="mailto:jokke.kilpi@gmail.com" TargetMode="External"/><Relationship Id="rId4" Type="http://schemas.openxmlformats.org/officeDocument/2006/relationships/image" Target="../media/image2.png"/><Relationship Id="rId9" Type="http://schemas.openxmlformats.org/officeDocument/2006/relationships/hyperlink" Target="mailto:jari.kataja@sul.fi" TargetMode="External"/><Relationship Id="rId14" Type="http://schemas.openxmlformats.org/officeDocument/2006/relationships/hyperlink" Target="https://www.yleisurheilu.fi/valmennuskeskukset/tampere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6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3.svg"/><Relationship Id="rId10" Type="http://schemas.microsoft.com/office/2007/relationships/diagramDrawing" Target="../diagrams/drawing1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ampereenurheiluakatemia.fi/terve-urheilija-viikkotreenit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poseeraaminen, henkilö, ryhmä, henkilöt&#10;&#10;Kuvaus luotu automaattisesti">
            <a:extLst>
              <a:ext uri="{FF2B5EF4-FFF2-40B4-BE49-F238E27FC236}">
                <a16:creationId xmlns:a16="http://schemas.microsoft.com/office/drawing/2014/main" id="{9A0979CA-5266-4041-9994-91561C65B2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300"/>
            <a:ext cx="12192000" cy="6858000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D1B03F7E-91E8-494F-BD61-39D0EA7A7F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32796" y="5977938"/>
            <a:ext cx="778204" cy="518802"/>
          </a:xfrm>
          <a:prstGeom prst="rect">
            <a:avLst/>
          </a:prstGeom>
        </p:spPr>
      </p:pic>
      <p:sp>
        <p:nvSpPr>
          <p:cNvPr id="6" name="Otsikko 5">
            <a:extLst>
              <a:ext uri="{FF2B5EF4-FFF2-40B4-BE49-F238E27FC236}">
                <a16:creationId xmlns:a16="http://schemas.microsoft.com/office/drawing/2014/main" id="{016097EF-C597-ECDA-5862-E4CB5883C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4499975"/>
            <a:ext cx="11925300" cy="1325563"/>
          </a:xfrm>
        </p:spPr>
        <p:txBody>
          <a:bodyPr/>
          <a:lstStyle/>
          <a:p>
            <a:pPr algn="ctr"/>
            <a:r>
              <a:rPr lang="fi-FI" dirty="0"/>
              <a:t>SUL yleisurheilukeskus 2023-2024, </a:t>
            </a:r>
            <a:br>
              <a:rPr lang="fi-FI" dirty="0"/>
            </a:br>
            <a:r>
              <a:rPr lang="fi-FI" i="1" u="sng" dirty="0"/>
              <a:t>Tampere</a:t>
            </a:r>
          </a:p>
        </p:txBody>
      </p:sp>
    </p:spTree>
    <p:extLst>
      <p:ext uri="{BB962C8B-B14F-4D97-AF65-F5344CB8AC3E}">
        <p14:creationId xmlns:p14="http://schemas.microsoft.com/office/powerpoint/2010/main" val="414150331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uva, joka sisältää kohteen rakennus, lattia&#10;&#10;Kuvaus luotu automaattisesti">
            <a:extLst>
              <a:ext uri="{FF2B5EF4-FFF2-40B4-BE49-F238E27FC236}">
                <a16:creationId xmlns:a16="http://schemas.microsoft.com/office/drawing/2014/main" id="{A23D095F-6FEB-4033-9E5F-921CBB5785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FDEB9B24-EF6B-4787-94B6-29DD5D6833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4375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12C71FCD-B014-470F-B659-FCE4D1EF6D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32796" y="5977938"/>
            <a:ext cx="778204" cy="518802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526468FF-3042-44B1-A3BC-502B26D74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7280"/>
            <a:ext cx="10858500" cy="1325563"/>
          </a:xfrm>
        </p:spPr>
        <p:txBody>
          <a:bodyPr>
            <a:normAutofit/>
          </a:bodyPr>
          <a:lstStyle/>
          <a:p>
            <a:r>
              <a:rPr lang="fi-FI" dirty="0"/>
              <a:t>Yleisurheilukeskuksen vastuu- / yhteyshenkilö(t) ja heidän yhteystietonsa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40DCD501-C57C-4AF2-BC93-7C5230ECD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6450"/>
            <a:ext cx="10858500" cy="371202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2000" i="1" dirty="0"/>
              <a:t>Tommi Evilä		keskuspäällikkö, SUL	(</a:t>
            </a:r>
            <a:r>
              <a:rPr lang="fi-FI" sz="2000" i="1" dirty="0">
                <a:hlinkClick r:id="rId6"/>
              </a:rPr>
              <a:t>tommi.evila@sul.fi</a:t>
            </a:r>
            <a:r>
              <a:rPr lang="fi-FI" sz="2000" i="1" dirty="0"/>
              <a:t> / 050 536 5797)</a:t>
            </a:r>
          </a:p>
          <a:p>
            <a:pPr>
              <a:lnSpc>
                <a:spcPct val="100000"/>
              </a:lnSpc>
            </a:pPr>
            <a:r>
              <a:rPr lang="fi-FI" sz="2000" i="1" dirty="0"/>
              <a:t>Kalle Lehmusvuori	NOV 			(</a:t>
            </a:r>
            <a:r>
              <a:rPr lang="fi-FI" sz="2000" i="1" dirty="0">
                <a:hlinkClick r:id="rId7"/>
              </a:rPr>
              <a:t>kalle.lehmusvuori@sul.fi</a:t>
            </a:r>
            <a:r>
              <a:rPr lang="fi-FI" sz="2000" i="1" dirty="0"/>
              <a:t> / 044 345 9987)</a:t>
            </a:r>
          </a:p>
          <a:p>
            <a:pPr>
              <a:lnSpc>
                <a:spcPct val="100000"/>
              </a:lnSpc>
            </a:pPr>
            <a:r>
              <a:rPr lang="fi-FI" sz="2000" i="1" dirty="0"/>
              <a:t>Anssi Mäkinen		2.aste, keskusvalmentaja	(</a:t>
            </a:r>
            <a:r>
              <a:rPr lang="fi-FI" sz="2000" i="1" dirty="0">
                <a:hlinkClick r:id="rId8"/>
              </a:rPr>
              <a:t>anssi@anselmus.net</a:t>
            </a:r>
            <a:r>
              <a:rPr lang="fi-FI" sz="2000" i="1" dirty="0"/>
              <a:t> / 0400 857 656)</a:t>
            </a:r>
          </a:p>
          <a:p>
            <a:pPr>
              <a:lnSpc>
                <a:spcPct val="100000"/>
              </a:lnSpc>
            </a:pPr>
            <a:r>
              <a:rPr lang="fi-FI" sz="2000" i="1" dirty="0"/>
              <a:t>Jari Kataja 		yläkoulu, keskusvalmentaja (</a:t>
            </a:r>
            <a:r>
              <a:rPr lang="fi-FI" sz="2000" i="1" dirty="0">
                <a:hlinkClick r:id="rId9"/>
              </a:rPr>
              <a:t>jari.kataja@sul.fi</a:t>
            </a:r>
            <a:r>
              <a:rPr lang="fi-FI" sz="2000" i="1" dirty="0"/>
              <a:t> / 041 513 6799)</a:t>
            </a:r>
          </a:p>
          <a:p>
            <a:pPr>
              <a:lnSpc>
                <a:spcPct val="100000"/>
              </a:lnSpc>
            </a:pPr>
            <a:r>
              <a:rPr lang="fi-FI" sz="2000" i="1" dirty="0"/>
              <a:t>Jouko Kilpi		keskusvalmentaja		(</a:t>
            </a:r>
            <a:r>
              <a:rPr lang="fi-FI" sz="2000" i="1" dirty="0">
                <a:hlinkClick r:id="rId10"/>
              </a:rPr>
              <a:t>jokke.kilpi@gmail.com</a:t>
            </a:r>
            <a:r>
              <a:rPr lang="fi-FI" sz="2000" i="1" dirty="0"/>
              <a:t> / 040 965 7708)</a:t>
            </a:r>
          </a:p>
          <a:p>
            <a:pPr>
              <a:lnSpc>
                <a:spcPct val="100000"/>
              </a:lnSpc>
            </a:pPr>
            <a:r>
              <a:rPr lang="fi-FI" sz="2000" i="1" dirty="0"/>
              <a:t>Veli-Matti Ranta	keskusvalmentaja		(</a:t>
            </a:r>
            <a:r>
              <a:rPr lang="fi-FI" sz="2000" i="1" dirty="0">
                <a:hlinkClick r:id="rId11"/>
              </a:rPr>
              <a:t>veran@luukku.com</a:t>
            </a:r>
            <a:r>
              <a:rPr lang="fi-FI" sz="2000" i="1" dirty="0"/>
              <a:t> / 045 110 7078)</a:t>
            </a:r>
          </a:p>
          <a:p>
            <a:pPr>
              <a:lnSpc>
                <a:spcPct val="100000"/>
              </a:lnSpc>
            </a:pPr>
            <a:r>
              <a:rPr lang="fi-FI" sz="2000" i="1" dirty="0"/>
              <a:t>Mika Lönnblad		lajivastaava		(</a:t>
            </a:r>
            <a:r>
              <a:rPr lang="fi-FI" sz="2000" i="1" dirty="0">
                <a:hlinkClick r:id="rId12"/>
              </a:rPr>
              <a:t>mika.lonnblad@gmail.com</a:t>
            </a:r>
            <a:r>
              <a:rPr lang="fi-FI" sz="2000" i="1" dirty="0"/>
              <a:t> / 044 585 5274)		</a:t>
            </a:r>
          </a:p>
          <a:p>
            <a:pPr algn="ctr">
              <a:lnSpc>
                <a:spcPct val="100000"/>
              </a:lnSpc>
            </a:pPr>
            <a:r>
              <a:rPr lang="fi-FI" sz="2000" dirty="0">
                <a:hlinkClick r:id="rId13"/>
              </a:rPr>
              <a:t>Yleisurheilukeskukset – Yleisurheilu.fi</a:t>
            </a:r>
            <a:r>
              <a:rPr lang="fi-FI" sz="2000" dirty="0"/>
              <a:t> &gt; </a:t>
            </a:r>
            <a:r>
              <a:rPr lang="fi-FI" sz="2000" dirty="0">
                <a:hlinkClick r:id="rId14"/>
              </a:rPr>
              <a:t>Tampere</a:t>
            </a:r>
            <a:r>
              <a:rPr lang="fi-FI" sz="2000" dirty="0"/>
              <a:t> </a:t>
            </a:r>
          </a:p>
          <a:p>
            <a:pPr marL="0" indent="0">
              <a:lnSpc>
                <a:spcPct val="100000"/>
              </a:lnSpc>
              <a:buNone/>
            </a:pPr>
            <a:endParaRPr lang="fi-FI" sz="2000" dirty="0"/>
          </a:p>
          <a:p>
            <a:pPr>
              <a:lnSpc>
                <a:spcPct val="100000"/>
              </a:lnSpc>
            </a:pPr>
            <a:r>
              <a:rPr lang="fi-FI" sz="2000" dirty="0"/>
              <a:t>Yhteyshenkilö, SUL valmennusjärjestelmä:</a:t>
            </a:r>
          </a:p>
          <a:p>
            <a:pPr lvl="1">
              <a:lnSpc>
                <a:spcPct val="100000"/>
              </a:lnSpc>
            </a:pPr>
            <a:r>
              <a:rPr lang="fi-FI" sz="1600" dirty="0"/>
              <a:t>Jarkko Finni: </a:t>
            </a:r>
            <a:r>
              <a:rPr lang="fi-FI" sz="1600" dirty="0">
                <a:hlinkClick r:id="rId15"/>
              </a:rPr>
              <a:t>jarkko.finni@sul.fi</a:t>
            </a:r>
            <a:r>
              <a:rPr lang="fi-FI" sz="1600" dirty="0"/>
              <a:t> , 040-5362680</a:t>
            </a:r>
          </a:p>
        </p:txBody>
      </p:sp>
    </p:spTree>
    <p:extLst>
      <p:ext uri="{BB962C8B-B14F-4D97-AF65-F5344CB8AC3E}">
        <p14:creationId xmlns:p14="http://schemas.microsoft.com/office/powerpoint/2010/main" val="365161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uva, joka sisältää kohteen rakennus, lattia&#10;&#10;Kuvaus luotu automaattisesti">
            <a:extLst>
              <a:ext uri="{FF2B5EF4-FFF2-40B4-BE49-F238E27FC236}">
                <a16:creationId xmlns:a16="http://schemas.microsoft.com/office/drawing/2014/main" id="{A23D095F-6FEB-4033-9E5F-921CBB5785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FDEB9B24-EF6B-4787-94B6-29DD5D6833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12C71FCD-B014-470F-B659-FCE4D1EF6D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32796" y="5977938"/>
            <a:ext cx="778204" cy="518802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526468FF-3042-44B1-A3BC-502B26D74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06681"/>
            <a:ext cx="11449050" cy="1325563"/>
          </a:xfrm>
        </p:spPr>
        <p:txBody>
          <a:bodyPr>
            <a:normAutofit/>
          </a:bodyPr>
          <a:lstStyle/>
          <a:p>
            <a:r>
              <a:rPr lang="fi-FI" dirty="0"/>
              <a:t>SUL yleisurheilukeskustoiminnan tavoitteet ja käytännön toteutus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40DCD501-C57C-4AF2-BC93-7C5230ECD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764471"/>
            <a:ext cx="4572000" cy="256128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endParaRPr lang="fi-FI" sz="2000" dirty="0"/>
          </a:p>
          <a:p>
            <a:pPr>
              <a:lnSpc>
                <a:spcPct val="100000"/>
              </a:lnSpc>
            </a:pPr>
            <a:endParaRPr lang="fi-FI" sz="2000" dirty="0"/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E89C3738-1673-C4C8-AD0B-5B52BDA0F712}"/>
              </a:ext>
            </a:extLst>
          </p:cNvPr>
          <p:cNvSpPr txBox="1">
            <a:spLocks/>
          </p:cNvSpPr>
          <p:nvPr/>
        </p:nvSpPr>
        <p:spPr>
          <a:xfrm>
            <a:off x="371474" y="1924051"/>
            <a:ext cx="11515725" cy="47272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fi-FI" sz="2000" dirty="0"/>
              <a:t>Suomen Urheiluliitolla (SUL) on tällä hetkellä viisi valtakunnallista yleisurheilukeskusta: pääkaupunkiseutu, Tampere, Jyväskylä, Lahti-Pajulahti ja Kuortane, joilla jokaisella on omat tietyt erityispiirteensä ja tarkemmat toimintasuunnitelmansa</a:t>
            </a:r>
          </a:p>
          <a:p>
            <a:pPr>
              <a:lnSpc>
                <a:spcPct val="100000"/>
              </a:lnSpc>
            </a:pPr>
            <a:r>
              <a:rPr lang="fi-FI" sz="2000" dirty="0"/>
              <a:t>Yleisurheilukeskuksen toiminta kohdistuu yleisurheilijan urapolkuun nuorisovaiheesta (yläkouluvaihe ja 2. asteen vaihe) huippuvaiheeseen saakka</a:t>
            </a:r>
          </a:p>
          <a:p>
            <a:pPr>
              <a:lnSpc>
                <a:spcPct val="100000"/>
              </a:lnSpc>
            </a:pPr>
            <a:r>
              <a:rPr lang="fi-FI" sz="2000" dirty="0"/>
              <a:t>Yleisurheilukeskus toimii verkostomaisesti ja toiminnan päätoteuttajia ovat paikallinen huippuseura(t), urheiluakatemia ja SUL, mutta yhteistyötä tehdään tiiviisti mm. kaupunkien ja oppilaitosten kanssa</a:t>
            </a:r>
          </a:p>
          <a:p>
            <a:pPr>
              <a:lnSpc>
                <a:spcPct val="100000"/>
              </a:lnSpc>
            </a:pPr>
            <a:r>
              <a:rPr lang="fi-FI" sz="2000" dirty="0"/>
              <a:t>Yleisurheilukeskus auttaa, tukee ja mahdollistaa SUL:n Team Finland (pääosin akatemian 1. kategoria) ja maajoukkue -valmennusryhmiin (2. kategoria) kuuluvien urheilijoiden ja heidän henkilökohtaisten valmentajiensa valmennusprosessien onnistumista sekä rakentaa paikallista laadukasta yleisurheilijapolkua</a:t>
            </a:r>
          </a:p>
          <a:p>
            <a:pPr>
              <a:lnSpc>
                <a:spcPct val="100000"/>
              </a:lnSpc>
            </a:pPr>
            <a:r>
              <a:rPr lang="fi-FI" sz="2000" dirty="0"/>
              <a:t>Valmennusryhmäurheilijoiden ja heidän valmentajiensa apu ja tuki toteutetaan osin tarvelähtöisesti (1. kategoria ja ammattivalmennus), mutta osin asiantuntijapalveluiden saatavuus on ennalta määritelty</a:t>
            </a:r>
          </a:p>
          <a:p>
            <a:pPr>
              <a:lnSpc>
                <a:spcPct val="100000"/>
              </a:lnSpc>
            </a:pPr>
            <a:r>
              <a:rPr lang="fi-FI" sz="2000" dirty="0"/>
              <a:t>Yleisurheilijan polun nuorisovaiheen toiminta rakentuu huippuseuralähtöisesti ja -johtoisesti</a:t>
            </a:r>
          </a:p>
        </p:txBody>
      </p:sp>
    </p:spTree>
    <p:extLst>
      <p:ext uri="{BB962C8B-B14F-4D97-AF65-F5344CB8AC3E}">
        <p14:creationId xmlns:p14="http://schemas.microsoft.com/office/powerpoint/2010/main" val="241645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build="p"/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uva, joka sisältää kohteen rakennus, lattia&#10;&#10;Kuvaus luotu automaattisesti">
            <a:extLst>
              <a:ext uri="{FF2B5EF4-FFF2-40B4-BE49-F238E27FC236}">
                <a16:creationId xmlns:a16="http://schemas.microsoft.com/office/drawing/2014/main" id="{A23D095F-6FEB-4033-9E5F-921CBB5785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FDEB9B24-EF6B-4787-94B6-29DD5D6833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12C71FCD-B014-470F-B659-FCE4D1EF6D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32796" y="5977938"/>
            <a:ext cx="778204" cy="518802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526468FF-3042-44B1-A3BC-502B26D74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269421"/>
            <a:ext cx="10753725" cy="636814"/>
          </a:xfrm>
        </p:spPr>
        <p:txBody>
          <a:bodyPr>
            <a:noAutofit/>
          </a:bodyPr>
          <a:lstStyle/>
          <a:p>
            <a:r>
              <a:rPr lang="fi-FI" dirty="0"/>
              <a:t>Harjoitusolosuhteet ja niiden saatavuus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40DCD501-C57C-4AF2-BC93-7C5230ECD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33989"/>
            <a:ext cx="10315575" cy="6858000"/>
          </a:xfrm>
        </p:spPr>
        <p:txBody>
          <a:bodyPr>
            <a:noAutofit/>
          </a:bodyPr>
          <a:lstStyle/>
          <a:p>
            <a:r>
              <a:rPr lang="fi-FI" sz="1300" b="1" dirty="0"/>
              <a:t>Pirkkahalli</a:t>
            </a:r>
            <a:r>
              <a:rPr lang="fi-FI" sz="1300" dirty="0"/>
              <a:t> </a:t>
            </a:r>
          </a:p>
          <a:p>
            <a:pPr lvl="1"/>
            <a:r>
              <a:rPr lang="fi-FI" sz="1300" dirty="0"/>
              <a:t>A-halli: auki alle 80 vrk (mm. 300 m:n rata)</a:t>
            </a:r>
          </a:p>
          <a:p>
            <a:pPr lvl="1"/>
            <a:r>
              <a:rPr lang="fi-FI" sz="1300" dirty="0"/>
              <a:t>B-halli: auki ”aina” (kaikki kenttälajit, suora 70m. Voimailutilat. </a:t>
            </a:r>
            <a:r>
              <a:rPr lang="fi-FI" sz="1300" dirty="0">
                <a:solidFill>
                  <a:schemeClr val="bg1"/>
                </a:solidFill>
                <a:sym typeface="Wingdings" panose="05000000000000000000" pitchFamily="2" charset="2"/>
              </a:rPr>
              <a:t>Viivekamerat punttipaikalla ja heittohäkissä</a:t>
            </a:r>
            <a:endParaRPr lang="fi-FI" sz="1300" dirty="0">
              <a:solidFill>
                <a:schemeClr val="bg1"/>
              </a:solidFill>
            </a:endParaRPr>
          </a:p>
          <a:p>
            <a:pPr lvl="1"/>
            <a:r>
              <a:rPr lang="fi-FI" sz="1300" dirty="0"/>
              <a:t>Heittopuisto ulkona: moukari, kiekko, kuula, keihäs (</a:t>
            </a:r>
            <a:r>
              <a:rPr lang="fi-FI" sz="1300" b="1" i="1" dirty="0"/>
              <a:t>laitettu viralliseen kisakuntoon 2022 – moukari, kiekko</a:t>
            </a:r>
            <a:r>
              <a:rPr lang="fi-FI" sz="1300" dirty="0"/>
              <a:t>)</a:t>
            </a:r>
          </a:p>
          <a:p>
            <a:r>
              <a:rPr lang="fi-FI" sz="1300" b="1" dirty="0"/>
              <a:t>Ratinan Stadion</a:t>
            </a:r>
            <a:r>
              <a:rPr lang="fi-FI" sz="1300" dirty="0"/>
              <a:t>	</a:t>
            </a:r>
          </a:p>
          <a:p>
            <a:pPr lvl="1"/>
            <a:r>
              <a:rPr lang="fi-FI" sz="1300" dirty="0"/>
              <a:t>Pikajuoksut, hypyt, heitot (pl. moukari) ja voimailutilat </a:t>
            </a:r>
          </a:p>
          <a:p>
            <a:r>
              <a:rPr lang="fi-FI" sz="1300" b="1" dirty="0"/>
              <a:t>Pyynikin kenttä</a:t>
            </a:r>
          </a:p>
          <a:p>
            <a:pPr lvl="1"/>
            <a:r>
              <a:rPr lang="fi-FI" sz="1300" dirty="0"/>
              <a:t>350 m:n juoksurata (6 kiertävää), tekonurmi (98 x 60m), pituussuuntaiset hypyt, kuula, korkeuspatjat (</a:t>
            </a:r>
            <a:r>
              <a:rPr lang="fi-FI" sz="1300" b="1" i="1" dirty="0"/>
              <a:t>rataremontti </a:t>
            </a:r>
            <a:r>
              <a:rPr lang="fi-FI" sz="1300" b="1" i="1" dirty="0">
                <a:solidFill>
                  <a:schemeClr val="bg1"/>
                </a:solidFill>
                <a:sym typeface="Wingdings" panose="05000000000000000000" pitchFamily="2" charset="2"/>
              </a:rPr>
              <a:t>valmistui 2023</a:t>
            </a:r>
            <a:r>
              <a:rPr lang="fi-FI" sz="1300" dirty="0"/>
              <a:t>)</a:t>
            </a:r>
          </a:p>
          <a:p>
            <a:r>
              <a:rPr lang="fi-FI" sz="1300" b="1" dirty="0"/>
              <a:t>Hervannan keskusurheilukenttä</a:t>
            </a:r>
          </a:p>
          <a:p>
            <a:pPr lvl="1"/>
            <a:r>
              <a:rPr lang="fi-FI" sz="1300" dirty="0"/>
              <a:t>Kaikki lajit (</a:t>
            </a:r>
            <a:r>
              <a:rPr lang="fi-FI" sz="1300" b="1" i="1" dirty="0"/>
              <a:t>face lift tehty 2022 suorituspaikoille – kaikki käytössä</a:t>
            </a:r>
            <a:r>
              <a:rPr lang="fi-FI" sz="1300" dirty="0"/>
              <a:t>)</a:t>
            </a:r>
          </a:p>
          <a:p>
            <a:r>
              <a:rPr lang="fi-FI" sz="1300" b="1" dirty="0"/>
              <a:t>Nääshalli</a:t>
            </a:r>
          </a:p>
          <a:p>
            <a:pPr lvl="1"/>
            <a:r>
              <a:rPr lang="fi-FI" sz="1300" dirty="0"/>
              <a:t>Toiminnallisen harjoittelun tila (juoksusuora mahdollisuutta selvitetään huoltokäytävillä syksy 2023)</a:t>
            </a:r>
          </a:p>
          <a:p>
            <a:r>
              <a:rPr lang="fi-FI" sz="1300" b="1" dirty="0"/>
              <a:t>Varalan Urheiluopiston liikuntatilat ja välineistö</a:t>
            </a:r>
          </a:p>
          <a:p>
            <a:pPr lvl="1"/>
            <a:r>
              <a:rPr lang="fi-FI" sz="1300" dirty="0"/>
              <a:t>Akatemian jäsenmaksu + 40 €: Varalan liikuntatilat, Nääshalli, Hervannan vapaa-aikakeskus, Uimahallit </a:t>
            </a:r>
          </a:p>
          <a:p>
            <a:r>
              <a:rPr lang="fi-FI" sz="1300" b="1" dirty="0"/>
              <a:t>Hakametsä Ykkönen</a:t>
            </a:r>
          </a:p>
          <a:p>
            <a:pPr lvl="1"/>
            <a:r>
              <a:rPr lang="fi-FI" sz="1300" dirty="0"/>
              <a:t>Oheisharjoittelutila, kun Pirkkahalli muussa käytössä / ruuhkautunut. Juoksusuora, kuntopalloja, aitoja ja joitain voimailuvälineitä</a:t>
            </a:r>
            <a:endParaRPr lang="fi-FI" sz="1300" b="1" dirty="0"/>
          </a:p>
          <a:p>
            <a:r>
              <a:rPr lang="fi-FI" sz="1300" b="1" dirty="0"/>
              <a:t>Polte kuntosali</a:t>
            </a:r>
            <a:r>
              <a:rPr lang="fi-FI" sz="1300" dirty="0"/>
              <a:t>, yksityinen </a:t>
            </a:r>
          </a:p>
          <a:p>
            <a:pPr lvl="1"/>
            <a:r>
              <a:rPr lang="fi-FI" sz="1300" dirty="0"/>
              <a:t>Voimaharjoittelu, lyhyt tekonurmijuoksusuora</a:t>
            </a:r>
          </a:p>
          <a:p>
            <a:r>
              <a:rPr lang="fi-FI" sz="1300" b="1" dirty="0"/>
              <a:t>Kauppi Sports Center</a:t>
            </a:r>
            <a:r>
              <a:rPr lang="fi-FI" sz="1300" dirty="0"/>
              <a:t>, yksityinen </a:t>
            </a:r>
          </a:p>
          <a:p>
            <a:pPr lvl="1"/>
            <a:r>
              <a:rPr lang="fi-FI" sz="1300" dirty="0"/>
              <a:t>Voimaharjoittelu, juoksusuora (4 rataa, 60m) ja oheisharjoittelutiloja </a:t>
            </a:r>
          </a:p>
          <a:p>
            <a:r>
              <a:rPr lang="fi-FI" sz="1300" b="1" dirty="0"/>
              <a:t>Hyve Liikuntakeskus</a:t>
            </a:r>
            <a:r>
              <a:rPr lang="fi-FI" sz="1300" dirty="0"/>
              <a:t>, yksityinen</a:t>
            </a:r>
          </a:p>
          <a:p>
            <a:pPr lvl="1"/>
            <a:r>
              <a:rPr lang="fi-FI" sz="1300" dirty="0"/>
              <a:t>Voima- / huoltavaharjoittelu, lyhyt tekonurmijuoksusuora ja valmentautumisen lisäpalveluita</a:t>
            </a:r>
          </a:p>
          <a:p>
            <a:pPr marL="0" indent="0">
              <a:lnSpc>
                <a:spcPct val="100000"/>
              </a:lnSpc>
              <a:buNone/>
            </a:pPr>
            <a:endParaRPr lang="fi-FI" sz="1400" i="1" u="sng" dirty="0"/>
          </a:p>
        </p:txBody>
      </p:sp>
    </p:spTree>
    <p:extLst>
      <p:ext uri="{BB962C8B-B14F-4D97-AF65-F5344CB8AC3E}">
        <p14:creationId xmlns:p14="http://schemas.microsoft.com/office/powerpoint/2010/main" val="318638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uva, joka sisältää kohteen rakennus, lattia&#10;&#10;Kuvaus luotu automaattisesti">
            <a:extLst>
              <a:ext uri="{FF2B5EF4-FFF2-40B4-BE49-F238E27FC236}">
                <a16:creationId xmlns:a16="http://schemas.microsoft.com/office/drawing/2014/main" id="{A23D095F-6FEB-4033-9E5F-921CBB5785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FDEB9B24-EF6B-4787-94B6-29DD5D6833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12C71FCD-B014-470F-B659-FCE4D1EF6D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32796" y="5977938"/>
            <a:ext cx="778204" cy="518802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526468FF-3042-44B1-A3BC-502B26D74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736" y="361261"/>
            <a:ext cx="11009539" cy="618453"/>
          </a:xfrm>
        </p:spPr>
        <p:txBody>
          <a:bodyPr>
            <a:normAutofit fontScale="90000"/>
          </a:bodyPr>
          <a:lstStyle/>
          <a:p>
            <a:pPr algn="ctr"/>
            <a:r>
              <a:rPr lang="fi-FI" sz="4900" dirty="0"/>
              <a:t>Asiantuntijapalvelut</a:t>
            </a:r>
            <a:endParaRPr lang="fi-FI" dirty="0"/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40DCD501-C57C-4AF2-BC93-7C5230ECD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8083"/>
            <a:ext cx="10506075" cy="455274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fi-FI" sz="2000" dirty="0"/>
          </a:p>
          <a:p>
            <a:pPr marL="0" indent="0">
              <a:lnSpc>
                <a:spcPct val="100000"/>
              </a:lnSpc>
              <a:buNone/>
            </a:pPr>
            <a:endParaRPr lang="fi-FI" sz="2000" dirty="0"/>
          </a:p>
        </p:txBody>
      </p:sp>
      <p:graphicFrame>
        <p:nvGraphicFramePr>
          <p:cNvPr id="2" name="Sisällön paikkamerkki 9">
            <a:extLst>
              <a:ext uri="{FF2B5EF4-FFF2-40B4-BE49-F238E27FC236}">
                <a16:creationId xmlns:a16="http://schemas.microsoft.com/office/drawing/2014/main" id="{DF69FB70-E929-6159-A378-4AAC2E8405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0344726"/>
              </p:ext>
            </p:extLst>
          </p:nvPr>
        </p:nvGraphicFramePr>
        <p:xfrm>
          <a:off x="3136221" y="1291008"/>
          <a:ext cx="6299200" cy="4734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4" name="Tekstiruutu 3">
            <a:extLst>
              <a:ext uri="{FF2B5EF4-FFF2-40B4-BE49-F238E27FC236}">
                <a16:creationId xmlns:a16="http://schemas.microsoft.com/office/drawing/2014/main" id="{CFE02B17-5BB9-4BFC-0BFD-E75B88694822}"/>
              </a:ext>
            </a:extLst>
          </p:cNvPr>
          <p:cNvSpPr txBox="1"/>
          <p:nvPr/>
        </p:nvSpPr>
        <p:spPr>
          <a:xfrm>
            <a:off x="0" y="1995117"/>
            <a:ext cx="3445329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200" i="1" dirty="0"/>
              <a:t>- Toiminnan johtaminen ja koordinointi:</a:t>
            </a:r>
          </a:p>
          <a:p>
            <a:pPr marL="457200" lvl="1" indent="0">
              <a:buNone/>
            </a:pPr>
            <a:r>
              <a:rPr lang="fi-FI" sz="1200" i="1" dirty="0"/>
              <a:t>Tommi Evilä (SUL valmennuspäällikkö)</a:t>
            </a:r>
          </a:p>
          <a:p>
            <a:pPr marL="457200" lvl="1" indent="0">
              <a:buNone/>
            </a:pPr>
            <a:r>
              <a:rPr lang="fi-FI" sz="1200" i="1" dirty="0"/>
              <a:t>Jari Kataja (SUL, pituushyppy lajivastaava)</a:t>
            </a:r>
          </a:p>
          <a:p>
            <a:pPr marL="457200" lvl="1" indent="0">
              <a:buNone/>
            </a:pPr>
            <a:r>
              <a:rPr lang="fi-FI" sz="1200" i="1" dirty="0"/>
              <a:t>Anna Ojala (Akatemia)</a:t>
            </a:r>
          </a:p>
          <a:p>
            <a:r>
              <a:rPr lang="fi-FI" sz="1200" i="1" dirty="0"/>
              <a:t>- Ammattivalmennus: </a:t>
            </a:r>
          </a:p>
          <a:p>
            <a:pPr marL="457200" lvl="1" indent="0">
              <a:buNone/>
            </a:pPr>
            <a:r>
              <a:rPr lang="fi-FI" sz="1200" i="1" dirty="0"/>
              <a:t>Kalle Lehmusvuori (SUL lajivalmentaja, NOV)</a:t>
            </a:r>
          </a:p>
          <a:p>
            <a:pPr marL="457200" lvl="1" indent="0">
              <a:buNone/>
            </a:pPr>
            <a:r>
              <a:rPr lang="fi-FI" sz="1200" i="1" dirty="0"/>
              <a:t>Anssi Mäkinen (SUL lajivastaava, 2. aste)</a:t>
            </a:r>
          </a:p>
          <a:p>
            <a:pPr marL="457200" lvl="1" indent="0">
              <a:buNone/>
            </a:pPr>
            <a:r>
              <a:rPr lang="fi-FI" sz="1200" i="1" dirty="0"/>
              <a:t>Petra Stenman (SUL lajivastaava)</a:t>
            </a:r>
          </a:p>
          <a:p>
            <a:pPr marL="457200" lvl="1" indent="0">
              <a:buNone/>
            </a:pPr>
            <a:r>
              <a:rPr lang="fi-FI" sz="1200" i="1" dirty="0"/>
              <a:t>Jouko Kilpi (SUL lajivastaava)</a:t>
            </a:r>
          </a:p>
          <a:p>
            <a:pPr marL="457200" lvl="1" indent="0">
              <a:buNone/>
            </a:pPr>
            <a:r>
              <a:rPr lang="fi-FI" sz="1200" i="1" dirty="0"/>
              <a:t>Mika Lönnblad (SUL lajivastaava)</a:t>
            </a:r>
          </a:p>
          <a:p>
            <a:pPr marL="457200" lvl="1" indent="0">
              <a:buNone/>
            </a:pPr>
            <a:r>
              <a:rPr lang="fi-FI" sz="1200" i="1" dirty="0"/>
              <a:t>Vellu Ranta (SUL keskusvalmentaja)</a:t>
            </a:r>
          </a:p>
          <a:p>
            <a:r>
              <a:rPr lang="fi-FI" sz="1200" i="1" dirty="0"/>
              <a:t>- Lääketiede:</a:t>
            </a:r>
          </a:p>
          <a:p>
            <a:pPr marL="457200" lvl="1" indent="0">
              <a:buNone/>
            </a:pPr>
            <a:r>
              <a:rPr lang="fi-FI" sz="1200" i="1" dirty="0"/>
              <a:t>Tanja Komulainen (SUL)</a:t>
            </a:r>
          </a:p>
          <a:p>
            <a:pPr marL="457200" lvl="1" indent="0">
              <a:buNone/>
            </a:pPr>
            <a:r>
              <a:rPr lang="fi-FI" sz="1200" i="1" dirty="0"/>
              <a:t>Kerttu Toivo (Akatemia)</a:t>
            </a:r>
          </a:p>
          <a:p>
            <a:r>
              <a:rPr lang="fi-FI" sz="1200" i="1" dirty="0"/>
              <a:t>- Fysioterapia:</a:t>
            </a:r>
          </a:p>
          <a:p>
            <a:pPr marL="457200" lvl="1" indent="0">
              <a:buNone/>
            </a:pPr>
            <a:r>
              <a:rPr lang="fi-FI" sz="1200" i="1" dirty="0"/>
              <a:t>Peter Halén</a:t>
            </a:r>
          </a:p>
          <a:p>
            <a:pPr marL="457200" lvl="1" indent="0">
              <a:buNone/>
            </a:pPr>
            <a:r>
              <a:rPr lang="fi-FI" sz="1200" i="1" dirty="0"/>
              <a:t>Jani Ikonen (Akatemia)</a:t>
            </a:r>
          </a:p>
          <a:p>
            <a:pPr marL="171450" indent="-171450">
              <a:buFontTx/>
              <a:buChar char="-"/>
            </a:pPr>
            <a:r>
              <a:rPr lang="fi-FI" sz="1200" i="1" dirty="0"/>
              <a:t>Hieronta:</a:t>
            </a:r>
          </a:p>
          <a:p>
            <a:pPr lvl="1"/>
            <a:r>
              <a:rPr lang="fi-FI" sz="1200" i="1" dirty="0"/>
              <a:t>Janne Hiukka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A57B4BD1-0B80-852F-2F53-08B600B0A1E5}"/>
              </a:ext>
            </a:extLst>
          </p:cNvPr>
          <p:cNvSpPr txBox="1"/>
          <p:nvPr/>
        </p:nvSpPr>
        <p:spPr>
          <a:xfrm>
            <a:off x="8586106" y="2048083"/>
            <a:ext cx="304527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i="1" dirty="0"/>
              <a:t>- Ravintovalmennus:</a:t>
            </a:r>
          </a:p>
          <a:p>
            <a:pPr marL="628650" lvl="1" indent="-171450">
              <a:buFontTx/>
              <a:buChar char="-"/>
            </a:pPr>
            <a:r>
              <a:rPr lang="fi-FI" sz="1200" i="1" dirty="0"/>
              <a:t>Anna Ojala (Akatemia)</a:t>
            </a:r>
          </a:p>
          <a:p>
            <a:pPr marL="628650" lvl="1" indent="-171450">
              <a:buFontTx/>
              <a:buChar char="-"/>
            </a:pPr>
            <a:r>
              <a:rPr lang="fi-FI" sz="1200" i="1" dirty="0"/>
              <a:t>Titta Mehtänen (Akatemia)</a:t>
            </a:r>
          </a:p>
          <a:p>
            <a:r>
              <a:rPr lang="fi-FI" sz="1200" i="1" dirty="0"/>
              <a:t>- Psyykkinen valmennus:</a:t>
            </a:r>
          </a:p>
          <a:p>
            <a:pPr marL="628650" lvl="1" indent="-171450">
              <a:buFontTx/>
              <a:buChar char="-"/>
            </a:pPr>
            <a:r>
              <a:rPr lang="fi-FI" sz="1200" i="1" dirty="0"/>
              <a:t>Tiina Röning (Akatemia)</a:t>
            </a:r>
          </a:p>
          <a:p>
            <a:pPr marL="628650" lvl="1" indent="-171450">
              <a:buFontTx/>
              <a:buChar char="-"/>
            </a:pPr>
            <a:r>
              <a:rPr lang="fi-FI" sz="1200" i="1" dirty="0"/>
              <a:t>Aapo Kilpeläinen (Akatemia)</a:t>
            </a:r>
          </a:p>
          <a:p>
            <a:pPr marL="628650" lvl="1" indent="-171450">
              <a:buFontTx/>
              <a:buChar char="-"/>
            </a:pPr>
            <a:r>
              <a:rPr lang="fi-FI" sz="1200" i="1" dirty="0">
                <a:solidFill>
                  <a:schemeClr val="bg1"/>
                </a:solidFill>
              </a:rPr>
              <a:t>Henna Hukkanen (2. aste/ryhmät)</a:t>
            </a:r>
          </a:p>
          <a:p>
            <a:r>
              <a:rPr lang="fi-FI" sz="1200" i="1" dirty="0"/>
              <a:t>- Testaus:</a:t>
            </a:r>
          </a:p>
          <a:p>
            <a:pPr marL="628650" lvl="1" indent="-171450">
              <a:buFontTx/>
              <a:buChar char="-"/>
            </a:pPr>
            <a:r>
              <a:rPr lang="fi-FI" sz="1200" i="1" dirty="0"/>
              <a:t>Marko Haverinen (Akatemia)</a:t>
            </a:r>
          </a:p>
          <a:p>
            <a:pPr marL="628650" lvl="1" indent="-171450">
              <a:buFontTx/>
              <a:buChar char="-"/>
            </a:pPr>
            <a:r>
              <a:rPr lang="fi-FI" sz="1200" i="1" dirty="0">
                <a:solidFill>
                  <a:schemeClr val="bg1"/>
                </a:solidFill>
              </a:rPr>
              <a:t>Pauliina Savijoki (Akatemia)</a:t>
            </a:r>
          </a:p>
          <a:p>
            <a:r>
              <a:rPr lang="fi-FI" sz="1200" i="1" dirty="0"/>
              <a:t>- Biomekaniikka:</a:t>
            </a:r>
          </a:p>
          <a:p>
            <a:pPr marL="628650" lvl="1" indent="-171450">
              <a:buFontTx/>
              <a:buChar char="-"/>
            </a:pPr>
            <a:r>
              <a:rPr lang="fi-FI" sz="1200" i="1" dirty="0"/>
              <a:t>Tomi Vänttinen (KIHU)</a:t>
            </a:r>
          </a:p>
          <a:p>
            <a:pPr marL="628650" lvl="1" indent="-171450">
              <a:buFontTx/>
              <a:buChar char="-"/>
            </a:pPr>
            <a:r>
              <a:rPr lang="fi-FI" sz="1200" i="1" dirty="0"/>
              <a:t>Marko Haverinen (Akatemia)</a:t>
            </a:r>
          </a:p>
          <a:p>
            <a:pPr marL="171450" indent="-171450">
              <a:buFontTx/>
              <a:buChar char="-"/>
            </a:pPr>
            <a:r>
              <a:rPr lang="fi-FI" sz="1200" i="1" dirty="0"/>
              <a:t>Fysiikkavalmennus:</a:t>
            </a:r>
          </a:p>
          <a:p>
            <a:pPr marL="628650" lvl="1" indent="-171450">
              <a:buFontTx/>
              <a:buChar char="-"/>
            </a:pPr>
            <a:r>
              <a:rPr lang="fi-FI" sz="1200" i="1" dirty="0"/>
              <a:t>Tiia Hautala (Akatemia)</a:t>
            </a:r>
          </a:p>
          <a:p>
            <a:pPr marL="628650" lvl="1" indent="-171450">
              <a:buFontTx/>
              <a:buChar char="-"/>
            </a:pPr>
            <a:r>
              <a:rPr lang="fi-FI" sz="1200" i="1" dirty="0"/>
              <a:t>Jenni Puputti (Akatemia) </a:t>
            </a:r>
          </a:p>
          <a:p>
            <a:pPr marL="628650" lvl="1" indent="-171450">
              <a:buFontTx/>
              <a:buChar char="-"/>
            </a:pPr>
            <a:r>
              <a:rPr lang="fi-FI" sz="1200" i="1" dirty="0">
                <a:solidFill>
                  <a:schemeClr val="bg1"/>
                </a:solidFill>
                <a:sym typeface="Wingdings" panose="05000000000000000000" pitchFamily="2" charset="2"/>
              </a:rPr>
              <a:t>Teemu Roininen (Akatemia)</a:t>
            </a:r>
            <a:endParaRPr lang="fi-FI" sz="1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6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uva, joka sisältää kohteen rakennus, lattia&#10;&#10;Kuvaus luotu automaattisesti">
            <a:extLst>
              <a:ext uri="{FF2B5EF4-FFF2-40B4-BE49-F238E27FC236}">
                <a16:creationId xmlns:a16="http://schemas.microsoft.com/office/drawing/2014/main" id="{A23D095F-6FEB-4033-9E5F-921CBB5785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FDEB9B24-EF6B-4787-94B6-29DD5D6833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12C71FCD-B014-470F-B659-FCE4D1EF6D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32796" y="5977938"/>
            <a:ext cx="778204" cy="518802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526468FF-3042-44B1-A3BC-502B26D74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858" y="257176"/>
            <a:ext cx="10854418" cy="706210"/>
          </a:xfrm>
        </p:spPr>
        <p:txBody>
          <a:bodyPr>
            <a:noAutofit/>
          </a:bodyPr>
          <a:lstStyle/>
          <a:p>
            <a:r>
              <a:rPr lang="fi-FI" dirty="0"/>
              <a:t>Tuki valmentajille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40DCD501-C57C-4AF2-BC93-7C5230ECD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3385" y="854015"/>
            <a:ext cx="10673649" cy="574680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1600" dirty="0"/>
              <a:t>Valmentajuuden Tuki (10krt/vuosi)</a:t>
            </a:r>
          </a:p>
          <a:p>
            <a:pPr lvl="1">
              <a:lnSpc>
                <a:spcPct val="100000"/>
              </a:lnSpc>
            </a:pPr>
            <a:r>
              <a:rPr lang="fi-FI" sz="1300" dirty="0"/>
              <a:t>Yksilökohtaiset tapaamiset tarvittaessa (työnohjaus)</a:t>
            </a:r>
            <a:endParaRPr lang="fi-FI" sz="1300" dirty="0">
              <a:solidFill>
                <a:srgbClr val="92D050"/>
              </a:solidFill>
            </a:endParaRPr>
          </a:p>
          <a:p>
            <a:pPr lvl="1">
              <a:lnSpc>
                <a:spcPct val="100000"/>
              </a:lnSpc>
            </a:pPr>
            <a:r>
              <a:rPr lang="fi-FI" sz="1300" dirty="0"/>
              <a:t>2023 teemana mm. Urheilijan oman potentiaalin ulosmittaamisen edesauttaminen kilpailutilanteessa. Sisällöt räätälöitävissä tarpeen mukaan</a:t>
            </a:r>
          </a:p>
          <a:p>
            <a:pPr>
              <a:lnSpc>
                <a:spcPct val="100000"/>
              </a:lnSpc>
            </a:pPr>
            <a:r>
              <a:rPr lang="fi-FI" sz="1600" dirty="0"/>
              <a:t>Teoria + Käytäntö</a:t>
            </a:r>
          </a:p>
          <a:p>
            <a:pPr lvl="1">
              <a:lnSpc>
                <a:spcPct val="100000"/>
              </a:lnSpc>
            </a:pPr>
            <a:r>
              <a:rPr lang="fi-FI" sz="1300" dirty="0"/>
              <a:t>4 menestyksestä SUL:n Tampereen keskuksen sessiota 2022 (tallenteet jatkokäytettävissä keskusten/valmentajien/urheilijoiden kesken), joista hyöty. Varalan ’Science meets Practice’ jatkaa toimintaa</a:t>
            </a:r>
            <a:endParaRPr lang="fi-FI" sz="1300" dirty="0">
              <a:solidFill>
                <a:srgbClr val="92D050"/>
              </a:solidFill>
            </a:endParaRPr>
          </a:p>
          <a:p>
            <a:pPr lvl="1">
              <a:lnSpc>
                <a:spcPct val="100000"/>
              </a:lnSpc>
            </a:pPr>
            <a:r>
              <a:rPr lang="fi-FI" sz="1300" dirty="0"/>
              <a:t>2023 jatkuu Tampereen keskuksessa, mutta myös valtakunnallisia teemoja silmällä pitäen (jatkuva koulutus / koulutusmateriaalit esim. </a:t>
            </a:r>
            <a:r>
              <a:rPr lang="fi-FI" sz="1300" dirty="0">
                <a:solidFill>
                  <a:schemeClr val="bg1"/>
                </a:solidFill>
              </a:rPr>
              <a:t>lajikohtaisesti räätälöidyt prosessit (Rinkilajit ja 400m/400m aj.)</a:t>
            </a:r>
          </a:p>
          <a:p>
            <a:pPr>
              <a:lnSpc>
                <a:spcPct val="100000"/>
              </a:lnSpc>
            </a:pPr>
            <a:r>
              <a:rPr lang="fi-FI" sz="1600" dirty="0"/>
              <a:t>Paikalliset tapaamiset, teemat nousten mm. yhteisön tarpeesta</a:t>
            </a:r>
          </a:p>
          <a:p>
            <a:pPr lvl="1">
              <a:lnSpc>
                <a:spcPct val="100000"/>
              </a:lnSpc>
            </a:pPr>
            <a:r>
              <a:rPr lang="fi-FI" sz="1300" dirty="0"/>
              <a:t>Asiantuntijatoiminnan integrointi menestyksekkäästi osaksi valmentautumisprosessia</a:t>
            </a:r>
          </a:p>
          <a:p>
            <a:pPr>
              <a:lnSpc>
                <a:spcPct val="100000"/>
              </a:lnSpc>
            </a:pPr>
            <a:r>
              <a:rPr lang="fi-FI" sz="1600" dirty="0">
                <a:sym typeface="Wingdings" panose="05000000000000000000" pitchFamily="2" charset="2"/>
              </a:rPr>
              <a:t>Huippu-urheilu ’Nyrkki’ (paikallisesti Sparri –toimintaa tukemaan)</a:t>
            </a:r>
          </a:p>
          <a:p>
            <a:pPr lvl="1">
              <a:lnSpc>
                <a:spcPct val="100000"/>
              </a:lnSpc>
            </a:pPr>
            <a:r>
              <a:rPr lang="fi-FI" sz="1300" dirty="0">
                <a:sym typeface="Wingdings" panose="05000000000000000000" pitchFamily="2" charset="2"/>
              </a:rPr>
              <a:t>Akatemian asiantuntijat, OK:n huippu-urheiluvastaava, SUL valmentajat ja keskuspäällikkö yhdessä käyvät Tampereella leireilevien lajien prosesseja/caseja läpi Sparri -rytmissä  löydökset (lupa varmistettava urheilijoilta ja valmentajilta)</a:t>
            </a:r>
            <a:br>
              <a:rPr lang="fi-FI" sz="1300" dirty="0">
                <a:sym typeface="Wingdings" panose="05000000000000000000" pitchFamily="2" charset="2"/>
              </a:rPr>
            </a:br>
            <a:r>
              <a:rPr lang="fi-FI" sz="1300" dirty="0">
                <a:sym typeface="Wingdings" panose="05000000000000000000" pitchFamily="2" charset="2"/>
              </a:rPr>
              <a:t> yhdessä tilanneanalyysi  toimenpiteet/roolitus  seuranta </a:t>
            </a:r>
          </a:p>
          <a:p>
            <a:pPr>
              <a:lnSpc>
                <a:spcPct val="100000"/>
              </a:lnSpc>
            </a:pPr>
            <a:r>
              <a:rPr lang="fi-FI" sz="1600" dirty="0">
                <a:sym typeface="Wingdings" panose="05000000000000000000" pitchFamily="2" charset="2"/>
              </a:rPr>
              <a:t>SUL:n hankkimaa välineistöä laajasti käytössä omatoimiseen ja ilmaiseen testaukseen/seurantaan (mm. V Max Pro, Free Lap, Exxentric, Opto Jump), mistä myös koulutukset pidetty (Teams –tallenteet)</a:t>
            </a:r>
            <a:endParaRPr lang="fi-FI" sz="1600" dirty="0"/>
          </a:p>
          <a:p>
            <a:pPr lvl="1">
              <a:lnSpc>
                <a:spcPct val="100000"/>
              </a:lnSpc>
            </a:pP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92090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uva, joka sisältää kohteen rakennus, lattia&#10;&#10;Kuvaus luotu automaattisesti">
            <a:extLst>
              <a:ext uri="{FF2B5EF4-FFF2-40B4-BE49-F238E27FC236}">
                <a16:creationId xmlns:a16="http://schemas.microsoft.com/office/drawing/2014/main" id="{A23D095F-6FEB-4033-9E5F-921CBB5785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FDEB9B24-EF6B-4787-94B6-29DD5D6833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12C71FCD-B014-470F-B659-FCE4D1EF6D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32796" y="5977938"/>
            <a:ext cx="778204" cy="518802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526468FF-3042-44B1-A3BC-502B26D74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858" y="257176"/>
            <a:ext cx="10854418" cy="706210"/>
          </a:xfrm>
        </p:spPr>
        <p:txBody>
          <a:bodyPr>
            <a:noAutofit/>
          </a:bodyPr>
          <a:lstStyle/>
          <a:p>
            <a:r>
              <a:rPr lang="fi-FI" dirty="0"/>
              <a:t>Tuki urheilijoille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40DCD501-C57C-4AF2-BC93-7C5230ECD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859" y="1220562"/>
            <a:ext cx="10854418" cy="5380263"/>
          </a:xfrm>
        </p:spPr>
        <p:txBody>
          <a:bodyPr>
            <a:noAutofit/>
          </a:bodyPr>
          <a:lstStyle/>
          <a:p>
            <a:pPr lvl="1">
              <a:lnSpc>
                <a:spcPct val="100000"/>
              </a:lnSpc>
            </a:pPr>
            <a:endParaRPr lang="fi-FI" sz="1600" dirty="0"/>
          </a:p>
          <a:p>
            <a:pPr lvl="1">
              <a:lnSpc>
                <a:spcPct val="100000"/>
              </a:lnSpc>
            </a:pPr>
            <a:r>
              <a:rPr lang="fi-FI" sz="1600" dirty="0"/>
              <a:t>TF + MJ + keskuksen maajoukkuetaso</a:t>
            </a:r>
          </a:p>
          <a:p>
            <a:pPr lvl="2">
              <a:lnSpc>
                <a:spcPct val="100000"/>
              </a:lnSpc>
            </a:pPr>
            <a:r>
              <a:rPr lang="fi-FI" sz="1200" dirty="0"/>
              <a:t>Akatemian testauspalvelut kuluitta (huomioiden myös tiimit, missä TF + MJ + keskuksen maajoukkuetaso)</a:t>
            </a:r>
          </a:p>
          <a:p>
            <a:pPr lvl="3">
              <a:lnSpc>
                <a:spcPct val="100000"/>
              </a:lnSpc>
            </a:pPr>
            <a:r>
              <a:rPr lang="fi-FI" sz="1200" dirty="0"/>
              <a:t>TF räätälöinti + yhteiset testipäivät</a:t>
            </a:r>
          </a:p>
          <a:p>
            <a:pPr lvl="3">
              <a:lnSpc>
                <a:spcPct val="100000"/>
              </a:lnSpc>
            </a:pPr>
            <a:r>
              <a:rPr lang="fi-FI" sz="1200" dirty="0"/>
              <a:t>MJ yhteiset testipäivät</a:t>
            </a:r>
          </a:p>
          <a:p>
            <a:pPr lvl="3">
              <a:lnSpc>
                <a:spcPct val="100000"/>
              </a:lnSpc>
            </a:pPr>
            <a:r>
              <a:rPr lang="fi-FI" sz="1200" dirty="0"/>
              <a:t>Keskuksen maajoukkuetaso </a:t>
            </a:r>
            <a:r>
              <a:rPr lang="fi-FI" sz="1200" dirty="0">
                <a:sym typeface="Wingdings" panose="05000000000000000000" pitchFamily="2" charset="2"/>
              </a:rPr>
              <a:t> Akatemian yhteistyöhinnoista SUL kattaa 50%</a:t>
            </a:r>
            <a:endParaRPr lang="fi-FI" sz="1200" dirty="0"/>
          </a:p>
          <a:p>
            <a:pPr lvl="3">
              <a:lnSpc>
                <a:spcPct val="100000"/>
              </a:lnSpc>
            </a:pPr>
            <a:r>
              <a:rPr lang="fi-FI" sz="1200" dirty="0"/>
              <a:t>Tiimit </a:t>
            </a:r>
            <a:r>
              <a:rPr lang="fi-FI" sz="1200" dirty="0">
                <a:sym typeface="Wingdings" panose="05000000000000000000" pitchFamily="2" charset="2"/>
              </a:rPr>
              <a:t> räätälöinti asiantuntijan kanssa mahdollisuuksien mukaan</a:t>
            </a:r>
          </a:p>
          <a:p>
            <a:pPr lvl="1">
              <a:lnSpc>
                <a:spcPct val="100000"/>
              </a:lnSpc>
            </a:pPr>
            <a:r>
              <a:rPr lang="fi-FI" sz="1600" dirty="0">
                <a:sym typeface="Wingdings" panose="05000000000000000000" pitchFamily="2" charset="2"/>
              </a:rPr>
              <a:t>Pääsy akatemian harjoitteluvuoroille urheilukaudella</a:t>
            </a:r>
          </a:p>
          <a:p>
            <a:pPr lvl="2">
              <a:lnSpc>
                <a:spcPct val="100000"/>
              </a:lnSpc>
            </a:pPr>
            <a:r>
              <a:rPr lang="fi-FI" sz="1200" dirty="0">
                <a:sym typeface="Wingdings" panose="05000000000000000000" pitchFamily="2" charset="2"/>
              </a:rPr>
              <a:t>Keskiviikkoisin asiantuntija tukipalvelu (fysioterapia) koko päivän, perjantaisin ½ päivää, Akatemian TaitoSport 1krt/kk</a:t>
            </a:r>
          </a:p>
          <a:p>
            <a:pPr lvl="1">
              <a:lnSpc>
                <a:spcPct val="100000"/>
              </a:lnSpc>
            </a:pPr>
            <a:r>
              <a:rPr lang="fi-FI" sz="1600" dirty="0">
                <a:sym typeface="Wingdings" panose="05000000000000000000" pitchFamily="2" charset="2"/>
              </a:rPr>
              <a:t>Sporttiklinikka (fysioterapia – vammakuntoutus)</a:t>
            </a:r>
          </a:p>
          <a:p>
            <a:pPr lvl="2">
              <a:lnSpc>
                <a:spcPct val="100000"/>
              </a:lnSpc>
            </a:pPr>
            <a:r>
              <a:rPr lang="fi-FI" sz="1200" dirty="0">
                <a:sym typeface="Wingdings" panose="05000000000000000000" pitchFamily="2" charset="2"/>
              </a:rPr>
              <a:t>Akatemian yhteistyöhinnat, joihin SUL:n subventio (paketista riippuen ~30%)</a:t>
            </a:r>
          </a:p>
          <a:p>
            <a:pPr lvl="1">
              <a:lnSpc>
                <a:spcPct val="100000"/>
              </a:lnSpc>
            </a:pPr>
            <a:r>
              <a:rPr lang="fi-FI" sz="1600" dirty="0">
                <a:sym typeface="Wingdings" panose="05000000000000000000" pitchFamily="2" charset="2"/>
              </a:rPr>
              <a:t>Akatemian ulkopuolisen asiantuntijarosterin alennetut hinnat + SUL subventio</a:t>
            </a:r>
            <a:r>
              <a:rPr lang="fi-FI" sz="1200" dirty="0">
                <a:solidFill>
                  <a:srgbClr val="92D050"/>
                </a:solidFill>
                <a:sym typeface="Wingdings" panose="05000000000000000000" pitchFamily="2" charset="2"/>
              </a:rPr>
              <a:t> </a:t>
            </a:r>
          </a:p>
          <a:p>
            <a:pPr lvl="1">
              <a:lnSpc>
                <a:spcPct val="100000"/>
              </a:lnSpc>
            </a:pPr>
            <a:r>
              <a:rPr lang="fi-FI" sz="1600" dirty="0">
                <a:sym typeface="Wingdings" panose="05000000000000000000" pitchFamily="2" charset="2"/>
              </a:rPr>
              <a:t>Yleisurheilijat ry. toiminnan tukeminen paikallisesti</a:t>
            </a:r>
          </a:p>
          <a:p>
            <a:pPr lvl="2">
              <a:lnSpc>
                <a:spcPct val="100000"/>
              </a:lnSpc>
            </a:pPr>
            <a:r>
              <a:rPr lang="fi-FI" sz="1200" dirty="0">
                <a:sym typeface="Wingdings" panose="05000000000000000000" pitchFamily="2" charset="2"/>
              </a:rPr>
              <a:t>Toiveet ja tarpeet yhdistykseltä ja yhteiset tapaamiset SUL:n, Liikuntapalveluiden ja Akatemian yhteyshenkilön kanssa  vaikuttavuus toimintaympäristöön nimenomaan urheilijoiden näkökulmasta (4krt/vuosi)</a:t>
            </a:r>
          </a:p>
          <a:p>
            <a:pPr lvl="1">
              <a:lnSpc>
                <a:spcPct val="100000"/>
              </a:lnSpc>
            </a:pPr>
            <a:r>
              <a:rPr lang="fi-FI" sz="1600" dirty="0">
                <a:sym typeface="Wingdings" panose="05000000000000000000" pitchFamily="2" charset="2"/>
              </a:rPr>
              <a:t>Kauppi Sport Centerin ja Hakametsä Ykkösen käyttö messuaikana</a:t>
            </a:r>
          </a:p>
          <a:p>
            <a:pPr lvl="2">
              <a:lnSpc>
                <a:spcPct val="100000"/>
              </a:lnSpc>
            </a:pPr>
            <a:r>
              <a:rPr lang="fi-FI" sz="1200" dirty="0">
                <a:sym typeface="Wingdings" panose="05000000000000000000" pitchFamily="2" charset="2"/>
              </a:rPr>
              <a:t>SUL / Tampereen kaupunki mahdollistavat sisäänpääsyn vähintään TF ja maajoukkuetasolle </a:t>
            </a:r>
          </a:p>
          <a:p>
            <a:pPr lvl="1">
              <a:lnSpc>
                <a:spcPct val="100000"/>
              </a:lnSpc>
            </a:pPr>
            <a:r>
              <a:rPr lang="fi-FI" sz="1600" dirty="0"/>
              <a:t>Varalan </a:t>
            </a:r>
            <a:r>
              <a:rPr lang="fi-FI" sz="1600" dirty="0">
                <a:hlinkClick r:id="rId6"/>
              </a:rPr>
              <a:t>Viikkotreenit</a:t>
            </a:r>
            <a:r>
              <a:rPr lang="fi-FI" sz="1600" dirty="0"/>
              <a:t> hyödynnettävissä syksy 2023 alkaen</a:t>
            </a:r>
            <a:endParaRPr lang="fi-FI" sz="1600" dirty="0">
              <a:sym typeface="Wingdings" panose="05000000000000000000" pitchFamily="2" charset="2"/>
            </a:endParaRPr>
          </a:p>
          <a:p>
            <a:pPr lvl="1">
              <a:lnSpc>
                <a:spcPct val="100000"/>
              </a:lnSpc>
            </a:pP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352113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uva, joka sisältää kohteen rakennus, lattia&#10;&#10;Kuvaus luotu automaattisesti">
            <a:extLst>
              <a:ext uri="{FF2B5EF4-FFF2-40B4-BE49-F238E27FC236}">
                <a16:creationId xmlns:a16="http://schemas.microsoft.com/office/drawing/2014/main" id="{A23D095F-6FEB-4033-9E5F-921CBB5785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FDEB9B24-EF6B-4787-94B6-29DD5D6833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12C71FCD-B014-470F-B659-FCE4D1EF6D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32796" y="5977938"/>
            <a:ext cx="778204" cy="518802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526468FF-3042-44B1-A3BC-502B26D74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57175"/>
            <a:ext cx="10715626" cy="1333374"/>
          </a:xfrm>
        </p:spPr>
        <p:txBody>
          <a:bodyPr>
            <a:normAutofit/>
          </a:bodyPr>
          <a:lstStyle/>
          <a:p>
            <a:r>
              <a:rPr lang="fi-FI" dirty="0"/>
              <a:t>Yleisurheilukeskuksen yläkouluvaiheen kuvaus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40DCD501-C57C-4AF2-BC93-7C5230ECD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28825"/>
            <a:ext cx="10715626" cy="45720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i-FI" sz="2000" dirty="0"/>
              <a:t>Keskuksen yläkouluvaihe jakaantuu seuraavasti:</a:t>
            </a:r>
          </a:p>
          <a:p>
            <a:pPr>
              <a:lnSpc>
                <a:spcPct val="100000"/>
              </a:lnSpc>
            </a:pPr>
            <a:r>
              <a:rPr lang="fi-FI" sz="2000" dirty="0"/>
              <a:t>7. luokka	Pyrinnön aamuklinikka: neljän jaoston (yleisurheilu, koripallo, Cheerleading ja suunnistus) vetävät vuoroviikoin oman vahvuusalueensa mukaan harjoitukset.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i-FI" sz="2000" dirty="0"/>
              <a:t>Koripallo: taito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i-FI" sz="2000" dirty="0"/>
              <a:t>Yleisurheilu: nopeus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i-FI" sz="2000" dirty="0"/>
              <a:t>Suunnistus: aerobia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i-FI" sz="2000" dirty="0"/>
              <a:t>Cheerleanding: liikkuvuus</a:t>
            </a:r>
          </a:p>
          <a:p>
            <a:pPr>
              <a:lnSpc>
                <a:spcPct val="100000"/>
              </a:lnSpc>
            </a:pPr>
            <a:r>
              <a:rPr lang="fi-FI" sz="2000" dirty="0"/>
              <a:t>8&amp;9. luokat ovat synkronisoitu 2.asteen harjoittelun mukaan kaksi kertaa viikossa. Myös Varalan fysiikkatreenejä käytetään hyväksi harjoittelussa.</a:t>
            </a:r>
          </a:p>
        </p:txBody>
      </p:sp>
    </p:spTree>
    <p:extLst>
      <p:ext uri="{BB962C8B-B14F-4D97-AF65-F5344CB8AC3E}">
        <p14:creationId xmlns:p14="http://schemas.microsoft.com/office/powerpoint/2010/main" val="137637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uva, joka sisältää kohteen rakennus, lattia&#10;&#10;Kuvaus luotu automaattisesti">
            <a:extLst>
              <a:ext uri="{FF2B5EF4-FFF2-40B4-BE49-F238E27FC236}">
                <a16:creationId xmlns:a16="http://schemas.microsoft.com/office/drawing/2014/main" id="{A23D095F-6FEB-4033-9E5F-921CBB5785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FDEB9B24-EF6B-4787-94B6-29DD5D6833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12C71FCD-B014-470F-B659-FCE4D1EF6D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32796" y="5977938"/>
            <a:ext cx="778204" cy="518802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526468FF-3042-44B1-A3BC-502B26D74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57175"/>
            <a:ext cx="10715626" cy="1333374"/>
          </a:xfrm>
        </p:spPr>
        <p:txBody>
          <a:bodyPr>
            <a:normAutofit/>
          </a:bodyPr>
          <a:lstStyle/>
          <a:p>
            <a:r>
              <a:rPr lang="fi-FI" dirty="0"/>
              <a:t>Yleisurheilukeskuksen 2. asteen kuvaus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40DCD501-C57C-4AF2-BC93-7C5230ECD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28825"/>
            <a:ext cx="10715626" cy="45720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i-FI" sz="2000" dirty="0"/>
              <a:t>2.asteen harjoittelussa tehtiin kaudelle 2022-23 uudistus, jossa kolmannesta jaksosta lähtien siirryttiin seuraavaan jaksotukseen:</a:t>
            </a:r>
          </a:p>
          <a:p>
            <a:pPr>
              <a:lnSpc>
                <a:spcPct val="100000"/>
              </a:lnSpc>
            </a:pPr>
            <a:r>
              <a:rPr lang="fi-FI" sz="2000" dirty="0"/>
              <a:t>Tiistai klo 8.00-9.00 allas/huoltava harjoitus ja 9.00-10.15 mahdollisuus voimaharjoitukseen valmentajan läsnä ollessa.</a:t>
            </a:r>
          </a:p>
          <a:p>
            <a:pPr>
              <a:lnSpc>
                <a:spcPct val="100000"/>
              </a:lnSpc>
            </a:pPr>
            <a:r>
              <a:rPr lang="fi-FI" sz="2000" dirty="0"/>
              <a:t>Keskiviikko klo 14.00 eteenpäin tekniikka harjoitus keskusvalmentajien vetämänä.</a:t>
            </a:r>
          </a:p>
          <a:p>
            <a:pPr>
              <a:lnSpc>
                <a:spcPct val="100000"/>
              </a:lnSpc>
            </a:pPr>
            <a:r>
              <a:rPr lang="fi-FI" sz="2000" dirty="0"/>
              <a:t>Perjantai klo 8.00-9.00 ROM-harjoitus ja 9.00-10.15 mahdollisuus heittoharjoitukseen valmentajan läsnä ollessa.</a:t>
            </a:r>
          </a:p>
        </p:txBody>
      </p:sp>
    </p:spTree>
    <p:extLst>
      <p:ext uri="{BB962C8B-B14F-4D97-AF65-F5344CB8AC3E}">
        <p14:creationId xmlns:p14="http://schemas.microsoft.com/office/powerpoint/2010/main" val="64290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uva, joka sisältää kohteen rakennus, lattia&#10;&#10;Kuvaus luotu automaattisesti">
            <a:extLst>
              <a:ext uri="{FF2B5EF4-FFF2-40B4-BE49-F238E27FC236}">
                <a16:creationId xmlns:a16="http://schemas.microsoft.com/office/drawing/2014/main" id="{A23D095F-6FEB-4033-9E5F-921CBB5785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FDEB9B24-EF6B-4787-94B6-29DD5D6833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12C71FCD-B014-470F-B659-FCE4D1EF6D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32796" y="5977938"/>
            <a:ext cx="778204" cy="518802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526468FF-3042-44B1-A3BC-502B26D74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036" y="219075"/>
            <a:ext cx="11361963" cy="742281"/>
          </a:xfrm>
        </p:spPr>
        <p:txBody>
          <a:bodyPr>
            <a:normAutofit/>
          </a:bodyPr>
          <a:lstStyle/>
          <a:p>
            <a:r>
              <a:rPr lang="fi-FI" dirty="0"/>
              <a:t>Tampereen keskuksen erityispiirteet 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40DCD501-C57C-4AF2-BC93-7C5230ECD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102660"/>
            <a:ext cx="10548936" cy="553626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1600" dirty="0"/>
              <a:t>Useiden eri lajien maajoukkueleiritystä </a:t>
            </a:r>
          </a:p>
          <a:p>
            <a:pPr lvl="1">
              <a:lnSpc>
                <a:spcPct val="100000"/>
              </a:lnSpc>
            </a:pPr>
            <a:r>
              <a:rPr lang="fi-FI" sz="1600" dirty="0"/>
              <a:t>Rinkilajit, korkeus, 400m/400m aj., pituushyppy, pikajuoksu</a:t>
            </a:r>
          </a:p>
          <a:p>
            <a:pPr>
              <a:lnSpc>
                <a:spcPct val="100000"/>
              </a:lnSpc>
            </a:pPr>
            <a:r>
              <a:rPr lang="fi-FI" sz="1600" dirty="0"/>
              <a:t>2022 aloitettu pilotoimaan KIHU:n resurssin jalkauttamista urheilijan arkeen Akatemian testauspäällikön kanssa </a:t>
            </a:r>
            <a:r>
              <a:rPr lang="fi-FI" sz="1600" dirty="0">
                <a:sym typeface="Wingdings" panose="05000000000000000000" pitchFamily="2" charset="2"/>
              </a:rPr>
              <a:t> jatkuu 2023 ja 2024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i-FI" sz="1600" dirty="0">
                <a:sym typeface="Wingdings" panose="05000000000000000000" pitchFamily="2" charset="2"/>
              </a:rPr>
              <a:t>Kaupunki investoi vahvasti urheiluun, mutta yleisurheilun edunvalvonta oltava kunnossa, joka onnistunut tähän asti hyvin. </a:t>
            </a:r>
            <a:r>
              <a:rPr lang="fi-FI" sz="1600" dirty="0">
                <a:solidFill>
                  <a:srgbClr val="92D050"/>
                </a:solidFill>
                <a:sym typeface="Wingdings" panose="05000000000000000000" pitchFamily="2" charset="2"/>
              </a:rPr>
              <a:t> </a:t>
            </a:r>
            <a:r>
              <a:rPr lang="fi-FI" sz="1600" dirty="0">
                <a:solidFill>
                  <a:schemeClr val="bg1"/>
                </a:solidFill>
                <a:sym typeface="Wingdings" panose="05000000000000000000" pitchFamily="2" charset="2"/>
              </a:rPr>
              <a:t>Lisätukea toimintaan tuo Tommi Pärmäkoski (Olympiakomitean huippu-urheiluvastaava)</a:t>
            </a:r>
          </a:p>
          <a:p>
            <a:pPr>
              <a:lnSpc>
                <a:spcPct val="100000"/>
              </a:lnSpc>
            </a:pPr>
            <a:r>
              <a:rPr lang="fi-FI" sz="1600" dirty="0">
                <a:sym typeface="Wingdings" panose="05000000000000000000" pitchFamily="2" charset="2"/>
              </a:rPr>
              <a:t>Vahva kaupunkiyhteistyö</a:t>
            </a:r>
          </a:p>
          <a:p>
            <a:pPr lvl="1">
              <a:lnSpc>
                <a:spcPct val="100000"/>
              </a:lnSpc>
            </a:pPr>
            <a:r>
              <a:rPr lang="fi-FI" sz="1600" dirty="0">
                <a:sym typeface="Wingdings" panose="05000000000000000000" pitchFamily="2" charset="2"/>
              </a:rPr>
              <a:t>Dialogi kaupungin kanssa toimii erinomaisesti  jatkuva olosuhdekehittäminen (mm. hoitotila Pirkkahallista ja toiminnallisen harjoittelun tilan 300m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²</a:t>
            </a:r>
            <a:r>
              <a:rPr lang="fi-FI" sz="1600" dirty="0">
                <a:sym typeface="Wingdings" panose="05000000000000000000" pitchFamily="2" charset="2"/>
              </a:rPr>
              <a:t> valmistuminen Pirkkahallin B-halliin 2022/2023) ja 2023 loppuun mennessä tavoitteena B-hallin pinnoitteen uusiminen</a:t>
            </a:r>
          </a:p>
          <a:p>
            <a:pPr lvl="1">
              <a:lnSpc>
                <a:spcPct val="100000"/>
              </a:lnSpc>
            </a:pPr>
            <a:r>
              <a:rPr lang="fi-FI" sz="1600" dirty="0">
                <a:sym typeface="Wingdings" panose="05000000000000000000" pitchFamily="2" charset="2"/>
              </a:rPr>
              <a:t>Pirkkahallin moninainen käyttö</a:t>
            </a:r>
          </a:p>
          <a:p>
            <a:pPr lvl="1">
              <a:lnSpc>
                <a:spcPct val="100000"/>
              </a:lnSpc>
            </a:pPr>
            <a:r>
              <a:rPr lang="fi-FI" sz="1600" dirty="0">
                <a:sym typeface="Wingdings" panose="05000000000000000000" pitchFamily="2" charset="2"/>
              </a:rPr>
              <a:t>Uhka  messutoiminnan lisääntyminen sirpaloi urheilukauden käyttöä (pitkä rata huonosti käytettävissä, leirit) </a:t>
            </a:r>
            <a:r>
              <a:rPr lang="fi-FI" sz="1600" dirty="0">
                <a:solidFill>
                  <a:schemeClr val="bg1"/>
                </a:solidFill>
                <a:sym typeface="Wingdings" panose="05000000000000000000" pitchFamily="2" charset="2"/>
              </a:rPr>
              <a:t> yhteinen kalenterin hallinta Tampereen Messujen, LiPa:n ja SUL:n kanssa 9/2023 alkaen.</a:t>
            </a:r>
          </a:p>
          <a:p>
            <a:pPr lvl="1">
              <a:lnSpc>
                <a:spcPct val="100000"/>
              </a:lnSpc>
            </a:pPr>
            <a:r>
              <a:rPr lang="fi-FI" sz="1600" dirty="0">
                <a:sym typeface="Wingdings" panose="05000000000000000000" pitchFamily="2" charset="2"/>
              </a:rPr>
              <a:t>Mahdollisuus  messutoiminnan elpyminen tarvitsee lisätilaa  F-halli (kv. mitat täyttävä yleisurheilun sisähalli) muutaman vuoden säteellä täysin realistinen (aktiivinen vaikuttaminen SUL:n, Akatemian ja OK:n toimesta välttämätöntä) </a:t>
            </a:r>
            <a:r>
              <a:rPr lang="fi-FI" sz="1600" dirty="0">
                <a:solidFill>
                  <a:schemeClr val="bg1"/>
                </a:solidFill>
                <a:sym typeface="Wingdings" panose="05000000000000000000" pitchFamily="2" charset="2"/>
              </a:rPr>
              <a:t> hallityöryhmä 2023 perustettu (TESC)</a:t>
            </a:r>
          </a:p>
          <a:p>
            <a:pPr>
              <a:lnSpc>
                <a:spcPct val="100000"/>
              </a:lnSpc>
            </a:pPr>
            <a:r>
              <a:rPr lang="fi-FI" sz="1600" dirty="0"/>
              <a:t>Hakametsä Sport Campus</a:t>
            </a:r>
          </a:p>
          <a:p>
            <a:pPr lvl="1">
              <a:lnSpc>
                <a:spcPct val="100000"/>
              </a:lnSpc>
            </a:pPr>
            <a:r>
              <a:rPr lang="fi-FI" sz="1600" dirty="0"/>
              <a:t>Oheisharjoitteluun tiloja (rakentamisen aloittaminen 2023 </a:t>
            </a:r>
            <a:r>
              <a:rPr lang="fi-FI" sz="1600" dirty="0">
                <a:sym typeface="Wingdings" panose="05000000000000000000" pitchFamily="2" charset="2"/>
              </a:rPr>
              <a:t> aktiivinen vaikuttaminen SUL:n ja Akatemian toimesta</a:t>
            </a:r>
            <a:endParaRPr lang="fi-FI" sz="1600" dirty="0"/>
          </a:p>
          <a:p>
            <a:pPr marL="0" indent="0">
              <a:lnSpc>
                <a:spcPct val="100000"/>
              </a:lnSpc>
              <a:buNone/>
            </a:pP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424354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build="p"/>
    </p:bldLst>
  </p:timing>
</p:sld>
</file>

<file path=ppt/theme/theme1.xml><?xml version="1.0" encoding="utf-8"?>
<a:theme xmlns:a="http://schemas.openxmlformats.org/drawingml/2006/main" name="Peruspohja logolla">
  <a:themeElements>
    <a:clrScheme name="Mukautettu 11">
      <a:dk1>
        <a:srgbClr val="FFFFFF"/>
      </a:dk1>
      <a:lt1>
        <a:srgbClr val="FFFFFF"/>
      </a:lt1>
      <a:dk2>
        <a:srgbClr val="44546A"/>
      </a:dk2>
      <a:lt2>
        <a:srgbClr val="E7E6E6"/>
      </a:lt2>
      <a:accent1>
        <a:srgbClr val="38B2E6"/>
      </a:accent1>
      <a:accent2>
        <a:srgbClr val="B4BBBF"/>
      </a:accent2>
      <a:accent3>
        <a:srgbClr val="70CFEE"/>
      </a:accent3>
      <a:accent4>
        <a:srgbClr val="484C54"/>
      </a:accent4>
      <a:accent5>
        <a:srgbClr val="5B9BD5"/>
      </a:accent5>
      <a:accent6>
        <a:srgbClr val="4AAAA1"/>
      </a:accent6>
      <a:hlink>
        <a:srgbClr val="92D050"/>
      </a:hlink>
      <a:folHlink>
        <a:srgbClr val="AE36A5"/>
      </a:folHlink>
    </a:clrScheme>
    <a:fontScheme name="SUL">
      <a:majorFont>
        <a:latin typeface="Saira Condensed SemiBold"/>
        <a:ea typeface=""/>
        <a:cs typeface=""/>
      </a:majorFont>
      <a:minorFont>
        <a:latin typeface="Saira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2067</TotalTime>
  <Words>1426</Words>
  <Application>Microsoft Macintosh PowerPoint</Application>
  <PresentationFormat>Laajakuva</PresentationFormat>
  <Paragraphs>145</Paragraphs>
  <Slides>10</Slides>
  <Notes>0</Notes>
  <HiddenSlides>2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5" baseType="lpstr">
      <vt:lpstr>Arial</vt:lpstr>
      <vt:lpstr>Saira Condensed</vt:lpstr>
      <vt:lpstr>Saira Condensed SemiBold</vt:lpstr>
      <vt:lpstr>Times New Roman</vt:lpstr>
      <vt:lpstr>Peruspohja logolla</vt:lpstr>
      <vt:lpstr>SUL yleisurheilukeskus 2023-2024,  Tampere</vt:lpstr>
      <vt:lpstr>SUL yleisurheilukeskustoiminnan tavoitteet ja käytännön toteutus</vt:lpstr>
      <vt:lpstr>Harjoitusolosuhteet ja niiden saatavuus</vt:lpstr>
      <vt:lpstr>Asiantuntijapalvelut</vt:lpstr>
      <vt:lpstr>Tuki valmentajille</vt:lpstr>
      <vt:lpstr>Tuki urheilijoille</vt:lpstr>
      <vt:lpstr>Yleisurheilukeskuksen yläkouluvaiheen kuvaus</vt:lpstr>
      <vt:lpstr>Yleisurheilukeskuksen 2. asteen kuvaus</vt:lpstr>
      <vt:lpstr>Tampereen keskuksen erityispiirteet </vt:lpstr>
      <vt:lpstr>Yleisurheilukeskuksen vastuu- / yhteyshenkilö(t) ja heidän yhteystietonsa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SUL maajoukkuohjelma 2022-2023,  tähän laji</dc:title>
  <dc:creator>Jarkko Finni</dc:creator>
  <cp:lastModifiedBy>Tapio Nevalainen</cp:lastModifiedBy>
  <cp:revision>44</cp:revision>
  <dcterms:created xsi:type="dcterms:W3CDTF">2022-08-09T10:46:44Z</dcterms:created>
  <dcterms:modified xsi:type="dcterms:W3CDTF">2023-09-14T15:05:39Z</dcterms:modified>
</cp:coreProperties>
</file>