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50" r:id="rId5"/>
    <p:sldId id="503" r:id="rId6"/>
    <p:sldId id="551" r:id="rId7"/>
    <p:sldId id="555" r:id="rId8"/>
    <p:sldId id="556" r:id="rId9"/>
    <p:sldId id="552" r:id="rId10"/>
    <p:sldId id="557" r:id="rId11"/>
    <p:sldId id="553" r:id="rId12"/>
    <p:sldId id="554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DBA82-3098-40A7-BADD-13F919FE3BB2}" v="54" dt="2023-02-08T06:33:28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 Lahtinen" userId="5b87eb19-e586-4d29-adf1-cbec34982b0b" providerId="ADAL" clId="{0DBDBA82-3098-40A7-BADD-13F919FE3BB2}"/>
    <pc:docChg chg="modSld">
      <pc:chgData name="Janne Lahtinen" userId="5b87eb19-e586-4d29-adf1-cbec34982b0b" providerId="ADAL" clId="{0DBDBA82-3098-40A7-BADD-13F919FE3BB2}" dt="2023-02-08T06:33:28.431" v="53" actId="20577"/>
      <pc:docMkLst>
        <pc:docMk/>
      </pc:docMkLst>
      <pc:sldChg chg="modSp mod modAnim">
        <pc:chgData name="Janne Lahtinen" userId="5b87eb19-e586-4d29-adf1-cbec34982b0b" providerId="ADAL" clId="{0DBDBA82-3098-40A7-BADD-13F919FE3BB2}" dt="2023-02-08T06:33:28.431" v="53" actId="20577"/>
        <pc:sldMkLst>
          <pc:docMk/>
          <pc:sldMk cId="998791668" sldId="552"/>
        </pc:sldMkLst>
        <pc:spChg chg="mod">
          <ac:chgData name="Janne Lahtinen" userId="5b87eb19-e586-4d29-adf1-cbec34982b0b" providerId="ADAL" clId="{0DBDBA82-3098-40A7-BADD-13F919FE3BB2}" dt="2023-02-08T06:33:28.431" v="53" actId="20577"/>
          <ac:spMkLst>
            <pc:docMk/>
            <pc:sldMk cId="998791668" sldId="552"/>
            <ac:spMk id="14" creationId="{40DCD501-C57C-4AF2-BC93-7C5230ECD17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9AFC5F-DCB4-46E5-A44A-7494ABC1B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7CDCF93-AEDF-41F4-89EF-E9417929E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CA581A-7239-4C98-8773-E707496BE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8.2.2023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CEF140-858F-44D7-B94C-6865B4CA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C64536-05B2-427E-AB12-39FD1AE7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437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37FE1F-8679-4691-9B19-068199C6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CD338F0-0BDA-42C6-94BB-9E6428346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38D7CF-7C6E-4C06-A082-62780F4A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8.2.2023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98685C-A21C-4C36-83B8-2C2AC0DF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BFAA79-6FC7-4564-B7A3-C99613DE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276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DDF1460-F748-42AB-94C2-8A2926AFD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E61AAD1-BD13-4A63-9FF0-CD35BEDBC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F23C34-8DC7-4719-9187-459BBE31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8.2.2023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9544B4-62A8-4227-AB52-DD0AF93A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E1E37A-DBA4-4EFE-8BED-A1213B33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3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6D10A-D9CE-4C61-B084-952F6E80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FDAF88-9AAA-4B26-97E2-501F93E00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A5C09F-8091-4CB8-8FAA-07EAD61E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8.2.2023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71294F-080A-4F1E-8961-A0A3CC8E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EBCB23-6478-47A2-AA68-2A6867CE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92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D00AE5-6516-456C-85A8-8669B0F8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48BBBD-39CE-4129-8D7F-C1F410025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84E313-EE51-4E5E-BBF9-B51C0217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8.2.2023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7DA61C-5EBD-429A-9A10-F1EACF80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938DB9-541E-4302-B357-A705C74D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08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368F40-AE25-4B43-9F58-B2D0A7CD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95F794-5168-41A4-AF44-1F9D02C49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7680E7-4F05-4C8A-84DA-3C60B265D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5E44421-877D-4421-8BB0-82731E4F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8.2.2023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744CA92-D3F6-424F-AB56-01123201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3B0A21D-B835-40F2-8D31-4CA9DB6A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40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814E63-4C3E-4F7A-841B-28A273FF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6EF352D-D850-4638-BEE4-0332C93F1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B14B71-8CA8-4BD6-809E-9C05D0ADB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3E7D02B-0AA3-4316-8C12-98BCF06AD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F5F419-CF24-45CC-94F2-A13CD041E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57D9896-BE18-4808-AF8F-C49FF382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8.2.2023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36459B9-8EEC-4FA6-B8D0-C26F8281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94A11F9-F638-41C8-9747-878897C4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12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4CA55A-2835-4ECB-8430-0E8CD77C8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092B74F-49B9-49D1-BBC0-C3B85C9F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8.2.2023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58F9F9-7048-491D-B6E6-B6AA8B16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8C0032-51C8-4ADF-BDB5-90074AA9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66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6251347-89D6-4D78-BBA9-A651D24F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8.2.2023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0F71AE1-1275-4C7E-8334-5A49B929D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ECB459-960C-452D-B500-E1ACBA8C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26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601714-851A-4C9F-B1CA-31149C0E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090930-A96D-435D-A5FB-9EC58AA09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94CFA0-96FC-4236-93C1-7B79A821F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B658A10-0D33-4E90-84C4-DF47957A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8.2.2023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346B3D5-ECF0-4C61-B600-0CE3A004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D0D07F5-A46B-42ED-9398-8B4CCC15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688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06CFE5-2E7E-4213-BA3B-5813D206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5FAB77-77CF-4890-AA4B-7D1B506C3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5C35C8-232F-4A6F-B38B-EA6B7883B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0E1349-FC0A-4704-BB63-BEFE0A5C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8.2.2023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45EDE7E-F7A0-4638-BA66-2B71D01C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85F4794-0DF7-401A-AE56-A51F6134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706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90EF45A-AAD0-4E6C-AD59-B5AE273E1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3EBC65-6575-4328-B08B-D6E3C6BCC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D842D-1A5B-491F-AE89-B0C0AE4EC907}" type="datetimeFigureOut">
              <a:rPr lang="fi-FI" smtClean="0"/>
              <a:t>8.2.2023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4A5898-A167-4CB3-BCAA-ECADAF147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2F06288F-BFA0-4E75-B6CB-790DD014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5FF7E7B-CF99-4B92-993E-2B6F3C02F1A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BB0B764D-304C-446D-AD15-4290EBFD0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40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julahti.com/valmennuskeskus/ylakoululeiritys/yleisurheilu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mailto:jarkko.finni@sul.fi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leisurheilu.fi/valmennuskeskukset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oseeraaminen, henkilö, ryhmä, henkilöt&#10;&#10;Kuvaus luotu automaattisesti">
            <a:extLst>
              <a:ext uri="{FF2B5EF4-FFF2-40B4-BE49-F238E27FC236}">
                <a16:creationId xmlns:a16="http://schemas.microsoft.com/office/drawing/2014/main" id="{9A0979CA-5266-4041-9994-91561C65B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1B03F7E-91E8-494F-BD61-39D0EA7A7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016097EF-C597-ECDA-5862-E4CB5883C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499975"/>
            <a:ext cx="11925300" cy="1325563"/>
          </a:xfrm>
        </p:spPr>
        <p:txBody>
          <a:bodyPr/>
          <a:lstStyle/>
          <a:p>
            <a:pPr algn="ctr"/>
            <a:r>
              <a:rPr lang="fi-FI" dirty="0"/>
              <a:t>SUL yleisurheilukeskus 2022-2023, </a:t>
            </a:r>
            <a:br>
              <a:rPr lang="fi-FI" dirty="0"/>
            </a:br>
            <a:r>
              <a:rPr lang="fi-FI" i="1" u="sng" dirty="0"/>
              <a:t>Lahti Pajulahti </a:t>
            </a:r>
          </a:p>
        </p:txBody>
      </p:sp>
    </p:spTree>
    <p:extLst>
      <p:ext uri="{BB962C8B-B14F-4D97-AF65-F5344CB8AC3E}">
        <p14:creationId xmlns:p14="http://schemas.microsoft.com/office/powerpoint/2010/main" val="414150331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06681"/>
            <a:ext cx="11449050" cy="1325563"/>
          </a:xfrm>
        </p:spPr>
        <p:txBody>
          <a:bodyPr>
            <a:normAutofit/>
          </a:bodyPr>
          <a:lstStyle/>
          <a:p>
            <a:r>
              <a:rPr lang="fi-FI" dirty="0"/>
              <a:t>SUL yleisurheilukeskustoiminnan tavoitteet ja käytännön toteutus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764471"/>
            <a:ext cx="4572000" cy="25612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endParaRPr lang="fi-FI" sz="2000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E89C3738-1673-C4C8-AD0B-5B52BDA0F712}"/>
              </a:ext>
            </a:extLst>
          </p:cNvPr>
          <p:cNvSpPr txBox="1">
            <a:spLocks/>
          </p:cNvSpPr>
          <p:nvPr/>
        </p:nvSpPr>
        <p:spPr>
          <a:xfrm>
            <a:off x="371474" y="1924051"/>
            <a:ext cx="11515725" cy="4727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2000" dirty="0"/>
              <a:t>Suomen Urheiluliitolla (SUL) on tällä hetkellä viisi valtakunnallista yleisurheilukeskusta: pääkaupunkiseutu, Tampere, Jyväskylä, Lahti-Pajulahti ja Kuortane, joilla jokaisella on omat tietyt erityispiirteensä ja tarkemmat toimintasuunnitelmansa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Yleisurheilukeskuksen toiminta kohdistuu yleisurheilijan urapolkuun nuorisovaiheesta (yläkouluvaihe ja 2. asteen vaihe) huippuvaiheeseen saakka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Yleisurheilukeskus toimii verkostomaisesti ja toiminnan päätoteuttajia ovat paikallinen huippuseura(t), urheiluakatemia ja SUL, mutta yhteistyötä tehdään tiiviisti mm. kaupunkien ja oppilaitosten kanssa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Yleisurheilukeskus auttaa, tukee ja mahdollistaa SUL:n Team Finland (pääosin akatemian 1. kategoria) ja maajoukkue -valmennusryhmiin (2. kategoria) kuuluvien urheilijoiden ja heidän henkilökohtaisten valmentajiensa valmennusprosessien onnistumista sekä rakentaa paikallista laadukasta yleisurheilijapolkua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Valmennusryhmäurheilijoiden ja heidän valmentajiensa apu ja tuki toteutetaan osin tarvelähtöisesti (1. kategoria ja ammattivalmennus), mutta osin asiantuntijapalveluiden saatavuus on ennalta määritelty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Yleisurheilijan polun nuorisovaiheen toiminta rakentuu huippuseuralähtöisesti ja -johtoisesti</a:t>
            </a:r>
          </a:p>
        </p:txBody>
      </p:sp>
    </p:spTree>
    <p:extLst>
      <p:ext uri="{BB962C8B-B14F-4D97-AF65-F5344CB8AC3E}">
        <p14:creationId xmlns:p14="http://schemas.microsoft.com/office/powerpoint/2010/main" val="24164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60"/>
            <a:ext cx="10315575" cy="1325563"/>
          </a:xfrm>
        </p:spPr>
        <p:txBody>
          <a:bodyPr>
            <a:normAutofit/>
          </a:bodyPr>
          <a:lstStyle/>
          <a:p>
            <a:r>
              <a:rPr lang="fi-FI" dirty="0"/>
              <a:t>Harjoitusolosuhteet ja niiden saatavuus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48083"/>
            <a:ext cx="10315575" cy="46003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dirty="0"/>
              <a:t>Platinataso / Team Finland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Pajulahden ja Vierumäen olosuhteet käytettävissä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Suurhalli, juoksusuora, uimahallit käytettävissä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Maajoukkuetaso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Toistaiseksi maajoukkue urheilijoiden edut samat kuin kultataso – keskustelu käynnissä 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Kultataso – akatemia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Urheilija hinnat Pajulahti, Vierumäki, Suurhalli, juoksusuora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Uimahallit käytettävissä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Pajulahden </a:t>
            </a:r>
            <a:r>
              <a:rPr lang="fi-FI" sz="2000" dirty="0" err="1"/>
              <a:t>training</a:t>
            </a:r>
            <a:r>
              <a:rPr lang="fi-FI" sz="2000" dirty="0"/>
              <a:t> and </a:t>
            </a:r>
            <a:r>
              <a:rPr lang="fi-FI" sz="2000" dirty="0" err="1"/>
              <a:t>recovery</a:t>
            </a:r>
            <a:r>
              <a:rPr lang="fi-FI" sz="2000" dirty="0"/>
              <a:t> </a:t>
            </a:r>
            <a:r>
              <a:rPr lang="fi-FI" sz="2000" dirty="0" err="1"/>
              <a:t>centre</a:t>
            </a:r>
            <a:r>
              <a:rPr lang="fi-FI" sz="2000" dirty="0"/>
              <a:t>  avataan marraskuussa 2022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Toiminta malli urheilijaoille rakentumassa yhdessä Pajulahden ja akatemian kanssa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1863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61"/>
            <a:ext cx="10506075" cy="1219890"/>
          </a:xfrm>
        </p:spPr>
        <p:txBody>
          <a:bodyPr>
            <a:normAutofit/>
          </a:bodyPr>
          <a:lstStyle/>
          <a:p>
            <a:r>
              <a:rPr lang="fi-FI" dirty="0"/>
              <a:t>Asiantuntijapalvelut ja tuki urheilijoille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083"/>
            <a:ext cx="10506075" cy="45527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dirty="0"/>
              <a:t>Platina / team Finland taso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Fysioterapia</a:t>
            </a:r>
          </a:p>
          <a:p>
            <a:pPr lvl="2">
              <a:lnSpc>
                <a:spcPct val="100000"/>
              </a:lnSpc>
            </a:pPr>
            <a:r>
              <a:rPr lang="fi-FI" sz="1200" dirty="0"/>
              <a:t>Viikoittainen maksuton vastaanotto ti 14-16, 4x vuodessa maksuton sitten tuettu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Ravinto 2x vuodessa maksuton sen jälkeen tuettu hinta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Psyykkinen valmennus 2x vuodessa maksuton, sen jälkeen tuettu hinta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Lääkäri terveystarkastus 1x vuosi, terveystalolla oma yhteyshenkilö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Henkilökohtaiset kehitysprojektien tukeminen  arvo 200-500e/ vuosi 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Kulta / maajoukkue taso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Fysioterapia 1x viikossa maksuton vastaanotto ti 14-16 , muuten akatemia hinta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Ravinto 1x ilmainen, sen jälkeen akatemia hinta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Psyykkinen valmennus 1x ilmainen , sen jälkeen akatemia hinta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Lääkäri terveystarkastus 1x vuosi, terveystalolla oma yhteyshenkilö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Fyysiset testit 2x vuodessa ilmainen   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muut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….</a:t>
            </a:r>
          </a:p>
          <a:p>
            <a:pPr marL="0" indent="0">
              <a:lnSpc>
                <a:spcPct val="100000"/>
              </a:lnSpc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961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75"/>
            <a:ext cx="10506075" cy="1325563"/>
          </a:xfrm>
        </p:spPr>
        <p:txBody>
          <a:bodyPr>
            <a:normAutofit/>
          </a:bodyPr>
          <a:lstStyle/>
          <a:p>
            <a:r>
              <a:rPr lang="fi-FI" dirty="0"/>
              <a:t>Asiantuntijapalvelut ja tuki valmentajille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913"/>
            <a:ext cx="10506075" cy="47609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dirty="0"/>
              <a:t>Valmentajien mahdollista hyödyntää Päivi </a:t>
            </a:r>
            <a:r>
              <a:rPr lang="fi-FI" sz="2000" dirty="0" err="1"/>
              <a:t>Frantsin</a:t>
            </a:r>
            <a:r>
              <a:rPr lang="fi-FI" sz="2000" dirty="0"/>
              <a:t> työnohjauspalvelua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Valmentajayhteisö tapahtumat maksuttomia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Yhteisön omat tapahtumat </a:t>
            </a:r>
          </a:p>
          <a:p>
            <a:pPr lvl="2">
              <a:lnSpc>
                <a:spcPct val="100000"/>
              </a:lnSpc>
            </a:pPr>
            <a:r>
              <a:rPr lang="fi-FI" sz="1200" dirty="0"/>
              <a:t>toinen aste 3-4x vuodessa</a:t>
            </a:r>
          </a:p>
          <a:p>
            <a:pPr lvl="2">
              <a:lnSpc>
                <a:spcPct val="100000"/>
              </a:lnSpc>
            </a:pPr>
            <a:r>
              <a:rPr lang="fi-FI" sz="1200" dirty="0"/>
              <a:t>Yläkoulu 2x vuodessa </a:t>
            </a:r>
          </a:p>
          <a:p>
            <a:pPr lvl="1">
              <a:lnSpc>
                <a:spcPct val="100000"/>
              </a:lnSpc>
            </a:pPr>
            <a:endParaRPr lang="fi-FI" sz="1600" dirty="0"/>
          </a:p>
          <a:p>
            <a:pPr lvl="1">
              <a:lnSpc>
                <a:spcPct val="100000"/>
              </a:lnSpc>
            </a:pPr>
            <a:r>
              <a:rPr lang="fi-FI" sz="1600" dirty="0"/>
              <a:t>Pajulahden VAT tutkinnolla avoimia täydennyskoulutuksia kuukausittain </a:t>
            </a:r>
          </a:p>
          <a:p>
            <a:pPr lvl="1">
              <a:lnSpc>
                <a:spcPct val="100000"/>
              </a:lnSpc>
            </a:pPr>
            <a:endParaRPr lang="fi-FI" sz="1600" dirty="0"/>
          </a:p>
          <a:p>
            <a:pPr marL="0" indent="0">
              <a:lnSpc>
                <a:spcPct val="100000"/>
              </a:lnSpc>
              <a:buNone/>
            </a:pPr>
            <a:endParaRPr lang="fi-FI" sz="2000" dirty="0"/>
          </a:p>
          <a:p>
            <a:pPr marL="0" indent="0">
              <a:lnSpc>
                <a:spcPct val="100000"/>
              </a:lnSpc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9209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57175"/>
            <a:ext cx="10715626" cy="1333374"/>
          </a:xfrm>
        </p:spPr>
        <p:txBody>
          <a:bodyPr>
            <a:normAutofit/>
          </a:bodyPr>
          <a:lstStyle/>
          <a:p>
            <a:r>
              <a:rPr lang="fi-FI" dirty="0"/>
              <a:t>Yleisurheilukeskuksen yläkouluvaiheen kuvaus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8825"/>
            <a:ext cx="10715626" cy="457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fi-FI" sz="2000" dirty="0"/>
              <a:t>Salpausselän yläkoulu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i-FI" sz="1600" dirty="0"/>
              <a:t>Urheiluluokka + liikuntapainotteisuus</a:t>
            </a:r>
          </a:p>
          <a:p>
            <a:pPr lvl="2">
              <a:lnSpc>
                <a:spcPct val="100000"/>
              </a:lnSpc>
              <a:buFontTx/>
              <a:buChar char="-"/>
            </a:pPr>
            <a:r>
              <a:rPr lang="fi-FI" sz="1200" dirty="0"/>
              <a:t>Urheiluluokka: koulun tarjoamaa liikuntaa 4x90min mistä 90min kasva urheilijaksi  + Lahden Ahkera  2x vko ti ja to 8-9.30</a:t>
            </a:r>
          </a:p>
          <a:p>
            <a:pPr lvl="2">
              <a:lnSpc>
                <a:spcPct val="100000"/>
              </a:lnSpc>
              <a:buFontTx/>
              <a:buChar char="-"/>
            </a:pPr>
            <a:r>
              <a:rPr lang="fi-FI" sz="1200" dirty="0"/>
              <a:t>Liikuntaluokka: koulun tarjoamaa 3x90 min koulun liikunta + Lahden Ahkera 1-2 x vko ti ja to 8-9.30 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Muut Lahden koulut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Mukkulan liikuntapainotteinen koulu 3x90 min liikunta + ti/to Ahkeran järjestämät aamutreenit  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Muut Lahden yläkoulut: yksittäisille oppilaille haetaan lupaa osallistua Ahkeran vetämiin ti + to aamu treeneihin 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Yläkoululeiritys  Pajulahdessa </a:t>
            </a:r>
          </a:p>
          <a:p>
            <a:pPr lvl="1">
              <a:lnSpc>
                <a:spcPct val="100000"/>
              </a:lnSpc>
            </a:pPr>
            <a:r>
              <a:rPr lang="fi-FI" sz="1600" dirty="0">
                <a:hlinkClick r:id="rId6"/>
              </a:rPr>
              <a:t>https://pajulahti.com/valmennuskeskus/ylakoululeiritys/yleisurheilu/</a:t>
            </a:r>
            <a:endParaRPr lang="fi-FI" sz="2000" dirty="0"/>
          </a:p>
          <a:p>
            <a:pPr>
              <a:lnSpc>
                <a:spcPct val="100000"/>
              </a:lnSpc>
            </a:pPr>
            <a:r>
              <a:rPr lang="fi-FI" sz="2000" dirty="0"/>
              <a:t>Muut alueen liikuntapainotteiset tai myönteiset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Hollola liikuntapainotteisuus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Orimattila kasva urheilijaksi valinnaisaine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Heinola kerhotoiminta mahdollistajana 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Asikkala urheilijaryhmä aloittanut 2022 syksy</a:t>
            </a:r>
          </a:p>
          <a:p>
            <a:pPr lvl="1">
              <a:lnSpc>
                <a:spcPct val="100000"/>
              </a:lnSpc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9987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092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57175"/>
            <a:ext cx="10715626" cy="1333374"/>
          </a:xfrm>
        </p:spPr>
        <p:txBody>
          <a:bodyPr>
            <a:normAutofit/>
          </a:bodyPr>
          <a:lstStyle/>
          <a:p>
            <a:r>
              <a:rPr lang="fi-FI" dirty="0"/>
              <a:t>Yleisurheilukeskuksen 2. asteen  kuvaus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8825"/>
            <a:ext cx="10715626" cy="457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dirty="0"/>
              <a:t>Lahden alueella 3 eritystehtävän saanutta oppilaitosta Pajulahden urheiluopisto, Koulutuskeskus Salpaus ja Lahden Lyseo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Salpauksessa ja Lyseossa opiskelevat nuoret harjoittelevat yhdessä 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Nuorilla mahdollisuus harjoitella ohjatusti 5 aamuna viikossa 8-9.30 oman valintansa mukaisesti </a:t>
            </a:r>
          </a:p>
          <a:p>
            <a:pPr lvl="2">
              <a:lnSpc>
                <a:spcPct val="100000"/>
              </a:lnSpc>
            </a:pPr>
            <a:r>
              <a:rPr lang="fi-FI" sz="1200" dirty="0"/>
              <a:t>Torstain Pajulahden nuoret mukana 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Valmentajat: Jarkko Salminen, Joonas Makkonen, Nikke Vilmi, Janne Lahtinen(Mikko Rajaniemi)</a:t>
            </a:r>
          </a:p>
          <a:p>
            <a:pPr lvl="2">
              <a:lnSpc>
                <a:spcPct val="100000"/>
              </a:lnSpc>
            </a:pPr>
            <a:r>
              <a:rPr lang="fi-FI" sz="1200" dirty="0"/>
              <a:t>Kerran viikossa  jalkautuva </a:t>
            </a:r>
            <a:r>
              <a:rPr lang="fi-FI" sz="1200" dirty="0" err="1"/>
              <a:t>fysio</a:t>
            </a:r>
            <a:r>
              <a:rPr lang="fi-FI" sz="1200" dirty="0"/>
              <a:t> paikalla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Pajulahti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Nuorilla ohjatut harjoitukset 3x vko ti ja ke klo 10-11.30 Pajulahdessa  ja to 8-9.30 Lahti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Valmentajat Nikke Vilmi , Janne Lahtinen 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Olosuhteet käytettävissä </a:t>
            </a:r>
          </a:p>
          <a:p>
            <a:pPr lvl="2">
              <a:lnSpc>
                <a:spcPct val="100000"/>
              </a:lnSpc>
            </a:pPr>
            <a:r>
              <a:rPr lang="fi-FI" sz="1200" dirty="0"/>
              <a:t>Kummihierojat , </a:t>
            </a:r>
            <a:r>
              <a:rPr lang="fi-FI" sz="1200" dirty="0" err="1"/>
              <a:t>training</a:t>
            </a:r>
            <a:r>
              <a:rPr lang="fi-FI" sz="1200" dirty="0"/>
              <a:t> ja </a:t>
            </a:r>
            <a:r>
              <a:rPr lang="fi-FI" sz="1200" dirty="0" err="1"/>
              <a:t>recovery</a:t>
            </a:r>
            <a:r>
              <a:rPr lang="fi-FI" sz="1200" dirty="0"/>
              <a:t> </a:t>
            </a:r>
            <a:r>
              <a:rPr lang="fi-FI" sz="1200" dirty="0" err="1"/>
              <a:t>centre</a:t>
            </a:r>
            <a:r>
              <a:rPr lang="fi-FI" sz="1200" dirty="0"/>
              <a:t>, uimahalli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Akatemia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Aamuharjoittelun hallinnointi yhdessä akatemia, seura, koulu  </a:t>
            </a:r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3763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0"/>
            <a:ext cx="10972799" cy="1325563"/>
          </a:xfrm>
        </p:spPr>
        <p:txBody>
          <a:bodyPr>
            <a:normAutofit/>
          </a:bodyPr>
          <a:lstStyle/>
          <a:p>
            <a:r>
              <a:rPr lang="fi-FI" dirty="0"/>
              <a:t>Lisätietoa yleisurheilukeskuksesta, keskuksen erityispiirteet 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97063"/>
            <a:ext cx="10548936" cy="47418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dirty="0"/>
              <a:t>Lahti Pajulahti yleisurheilukeskuksen tunnuspiirteitä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Lahden Ahkera </a:t>
            </a:r>
            <a:r>
              <a:rPr lang="fi-FI" sz="1600" dirty="0" err="1"/>
              <a:t>yu</a:t>
            </a:r>
            <a:r>
              <a:rPr lang="fi-FI" sz="1600" dirty="0"/>
              <a:t> keskuksen vetäjä 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Ahkera vastaa myös alueen yleisurheilusta SM kisa-ikäisille </a:t>
            </a:r>
            <a:r>
              <a:rPr lang="fi-FI" sz="1600" dirty="0" err="1"/>
              <a:t>Lasy</a:t>
            </a:r>
            <a:r>
              <a:rPr lang="fi-FI" sz="1600" dirty="0"/>
              <a:t> akatemia kautta . Viikoittaiset lajitreenit, ohjaus ja koulutusapu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Tunnusomaista on päivittäistoiminnan painottuminen yläkoulu – toinen aste vaiheeseen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Aamuharjoittelun laajemmalle ryhmälle syksy 2022 tarjoaa kasvavia mahdollisuuksia lajiryhmätoiminnan kehittämiseen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Nuoret mailerit ryhmä toimii valtakunnan tason esimerkkinä kiitettävästä lajiryhmästä missä urheilijoiden lisäksi valmentajat kohtaavat viikoittain 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Pajulahdessa tapahtuva toiminta painottunut leiritys ja testaustoimintaan  </a:t>
            </a:r>
            <a:r>
              <a:rPr lang="fi-FI" sz="1600" dirty="0"/>
              <a:t> </a:t>
            </a:r>
          </a:p>
          <a:p>
            <a:pPr>
              <a:lnSpc>
                <a:spcPct val="100000"/>
              </a:lnSpc>
            </a:pPr>
            <a:endParaRPr lang="fi-FI" sz="1600" dirty="0"/>
          </a:p>
          <a:p>
            <a:pPr>
              <a:lnSpc>
                <a:spcPct val="100000"/>
              </a:lnSpc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2435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280"/>
            <a:ext cx="10858500" cy="1325563"/>
          </a:xfrm>
        </p:spPr>
        <p:txBody>
          <a:bodyPr>
            <a:normAutofit/>
          </a:bodyPr>
          <a:lstStyle/>
          <a:p>
            <a:r>
              <a:rPr lang="fi-FI" dirty="0"/>
              <a:t>Yleisurheilukeskuksen vastuu- / yhteyshenkilöt ja heidän yhteystietonsa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123"/>
            <a:ext cx="10858500" cy="48805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i="1" u="sng" dirty="0"/>
              <a:t>Valmennuspäällikkö</a:t>
            </a:r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Janne Lahtinen : janne.lahtinen@urheiluopisto3k.fi, +358 40 58 79 708 </a:t>
            </a:r>
          </a:p>
          <a:p>
            <a:pPr>
              <a:lnSpc>
                <a:spcPct val="100000"/>
              </a:lnSpc>
            </a:pPr>
            <a:r>
              <a:rPr lang="fi-FI" sz="2000" i="1" u="sng" dirty="0"/>
              <a:t>Mahdolliset muut tärkeät yhteyshenkilöt, kuten keskuksessa työskentelevät ammattivalmentajat ja asiantuntijat:</a:t>
            </a:r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Jarkko Salminen, valmennus</a:t>
            </a:r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Joonas Makkonen, valmennus</a:t>
            </a:r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Nikke Vilmi , testaus ja valmennus</a:t>
            </a:r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Jaakko Erkinheimo, valmennus</a:t>
            </a:r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Mirka Tuisku PHURA toiminnan johtaja</a:t>
            </a:r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Mikko Poutiainen, </a:t>
            </a:r>
            <a:r>
              <a:rPr lang="fi-FI" sz="1600" i="1" u="sng" dirty="0" err="1"/>
              <a:t>fyssari</a:t>
            </a:r>
            <a:endParaRPr lang="fi-FI" sz="1600" i="1" u="sng" dirty="0"/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Markus Kangasvieri, </a:t>
            </a:r>
            <a:r>
              <a:rPr lang="fi-FI" sz="1600" i="1" u="sng" dirty="0" err="1"/>
              <a:t>fyssari</a:t>
            </a:r>
            <a:endParaRPr lang="fi-FI" sz="1600" i="1" u="sng" dirty="0"/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Päivi </a:t>
            </a:r>
            <a:r>
              <a:rPr lang="fi-FI" sz="1600" i="1" u="sng" dirty="0" err="1"/>
              <a:t>Frantsi</a:t>
            </a:r>
            <a:r>
              <a:rPr lang="fi-FI" sz="1600" i="1" u="sng" dirty="0"/>
              <a:t>, psyykkinen valmennus</a:t>
            </a:r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Markus Arvaja, psyykkinen </a:t>
            </a:r>
            <a:r>
              <a:rPr lang="fi-FI" sz="1600" i="1" u="sng" dirty="0" err="1"/>
              <a:t>valmrnnus</a:t>
            </a:r>
            <a:endParaRPr lang="fi-FI" sz="1600" i="1" u="sng" dirty="0"/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Mari, Lahti </a:t>
            </a:r>
            <a:r>
              <a:rPr lang="fi-FI" sz="1600" i="1" u="sng" dirty="0" err="1"/>
              <a:t>Ravitsemusasintuntija</a:t>
            </a:r>
            <a:endParaRPr lang="fi-FI" sz="1600" i="1" u="sng" dirty="0"/>
          </a:p>
          <a:p>
            <a:pPr>
              <a:lnSpc>
                <a:spcPct val="100000"/>
              </a:lnSpc>
            </a:pPr>
            <a:r>
              <a:rPr lang="fi-FI" sz="2000" dirty="0">
                <a:hlinkClick r:id="rId6"/>
              </a:rPr>
              <a:t>Yleisurheilukeskukset – Yleisurheilu.fi</a:t>
            </a:r>
            <a:r>
              <a:rPr lang="fi-FI" sz="2000" dirty="0"/>
              <a:t> </a:t>
            </a:r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r>
              <a:rPr lang="fi-FI" sz="2000" dirty="0"/>
              <a:t>Yhteyshenkilö, SUL valmennusjärjestelmä: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Jarkko Finni: </a:t>
            </a:r>
            <a:r>
              <a:rPr lang="fi-FI" sz="1600" dirty="0">
                <a:hlinkClick r:id="rId7"/>
              </a:rPr>
              <a:t>jarkko.finni@sul.fi</a:t>
            </a:r>
            <a:r>
              <a:rPr lang="fi-FI" sz="1600" dirty="0"/>
              <a:t> , 040-5362680</a:t>
            </a:r>
          </a:p>
        </p:txBody>
      </p:sp>
    </p:spTree>
    <p:extLst>
      <p:ext uri="{BB962C8B-B14F-4D97-AF65-F5344CB8AC3E}">
        <p14:creationId xmlns:p14="http://schemas.microsoft.com/office/powerpoint/2010/main" val="36516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theme/theme1.xml><?xml version="1.0" encoding="utf-8"?>
<a:theme xmlns:a="http://schemas.openxmlformats.org/drawingml/2006/main" name="Peruspohja logolla">
  <a:themeElements>
    <a:clrScheme name="Mukautettu 11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38B2E6"/>
      </a:accent1>
      <a:accent2>
        <a:srgbClr val="B4BBBF"/>
      </a:accent2>
      <a:accent3>
        <a:srgbClr val="70CFEE"/>
      </a:accent3>
      <a:accent4>
        <a:srgbClr val="484C54"/>
      </a:accent4>
      <a:accent5>
        <a:srgbClr val="5B9BD5"/>
      </a:accent5>
      <a:accent6>
        <a:srgbClr val="4AAAA1"/>
      </a:accent6>
      <a:hlink>
        <a:srgbClr val="92D050"/>
      </a:hlink>
      <a:folHlink>
        <a:srgbClr val="AE36A5"/>
      </a:folHlink>
    </a:clrScheme>
    <a:fontScheme name="SUL">
      <a:majorFont>
        <a:latin typeface="Saira Condensed SemiBold"/>
        <a:ea typeface=""/>
        <a:cs typeface=""/>
      </a:majorFont>
      <a:minorFont>
        <a:latin typeface="Saira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b90c6c-6ccb-4dab-a629-cc9a22b09554" xsi:nil="true"/>
    <lcf76f155ced4ddcb4097134ff3c332f xmlns="a748fab1-5f79-4a97-844b-3ff91bda958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67BE93804037649A620076D60A7D45D" ma:contentTypeVersion="11" ma:contentTypeDescription="Luo uusi asiakirja." ma:contentTypeScope="" ma:versionID="a157a7f5f593e6a54ee896ed2f995b06">
  <xsd:schema xmlns:xsd="http://www.w3.org/2001/XMLSchema" xmlns:xs="http://www.w3.org/2001/XMLSchema" xmlns:p="http://schemas.microsoft.com/office/2006/metadata/properties" xmlns:ns2="a748fab1-5f79-4a97-844b-3ff91bda958e" xmlns:ns3="bcb90c6c-6ccb-4dab-a629-cc9a22b09554" targetNamespace="http://schemas.microsoft.com/office/2006/metadata/properties" ma:root="true" ma:fieldsID="81dcb5f766e5ea6c5bef2e5bd5f45b33" ns2:_="" ns3:_="">
    <xsd:import namespace="a748fab1-5f79-4a97-844b-3ff91bda958e"/>
    <xsd:import namespace="bcb90c6c-6ccb-4dab-a629-cc9a22b095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8fab1-5f79-4a97-844b-3ff91bda95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Kuvien tunnisteet" ma:readOnly="false" ma:fieldId="{5cf76f15-5ced-4ddc-b409-7134ff3c332f}" ma:taxonomyMulti="true" ma:sspId="7fdc86b8-15da-440f-9d6f-909013fbaa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90c6c-6ccb-4dab-a629-cc9a22b0955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53e10e6-5c60-45aa-954d-41b4897d2ee5}" ma:internalName="TaxCatchAll" ma:showField="CatchAllData" ma:web="bcb90c6c-6ccb-4dab-a629-cc9a22b095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1DD172-C95A-4CFB-B3F4-0BAA731276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A3CE5B-C2EC-4E56-85D3-6235AB482A9C}">
  <ds:schemaRefs>
    <ds:schemaRef ds:uri="http://schemas.microsoft.com/office/2006/metadata/properties"/>
    <ds:schemaRef ds:uri="http://schemas.microsoft.com/office/infopath/2007/PartnerControls"/>
    <ds:schemaRef ds:uri="bcb90c6c-6ccb-4dab-a629-cc9a22b09554"/>
    <ds:schemaRef ds:uri="a748fab1-5f79-4a97-844b-3ff91bda958e"/>
  </ds:schemaRefs>
</ds:datastoreItem>
</file>

<file path=customXml/itemProps3.xml><?xml version="1.0" encoding="utf-8"?>
<ds:datastoreItem xmlns:ds="http://schemas.openxmlformats.org/officeDocument/2006/customXml" ds:itemID="{27EE51AB-7AB9-4216-9F59-31CB193CC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8fab1-5f79-4a97-844b-3ff91bda958e"/>
    <ds:schemaRef ds:uri="bcb90c6c-6ccb-4dab-a629-cc9a22b095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5165</TotalTime>
  <Words>740</Words>
  <Application>Microsoft Office PowerPoint</Application>
  <PresentationFormat>Laajakuva</PresentationFormat>
  <Paragraphs>102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Saira Condensed</vt:lpstr>
      <vt:lpstr>Saira Condensed SemiBold</vt:lpstr>
      <vt:lpstr>Peruspohja logolla</vt:lpstr>
      <vt:lpstr>SUL yleisurheilukeskus 2022-2023,  Lahti Pajulahti </vt:lpstr>
      <vt:lpstr>SUL yleisurheilukeskustoiminnan tavoitteet ja käytännön toteutus</vt:lpstr>
      <vt:lpstr>Harjoitusolosuhteet ja niiden saatavuus</vt:lpstr>
      <vt:lpstr>Asiantuntijapalvelut ja tuki urheilijoille</vt:lpstr>
      <vt:lpstr>Asiantuntijapalvelut ja tuki valmentajille</vt:lpstr>
      <vt:lpstr>Yleisurheilukeskuksen yläkouluvaiheen kuvaus</vt:lpstr>
      <vt:lpstr>Yleisurheilukeskuksen 2. asteen  kuvaus</vt:lpstr>
      <vt:lpstr>Lisätietoa yleisurheilukeskuksesta, keskuksen erityispiirteet </vt:lpstr>
      <vt:lpstr>Yleisurheilukeskuksen vastuu- / yhteyshenkilöt ja heidän yhteystietonsa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 maajoukkuohjelma 2022-2023,  tähän laji</dc:title>
  <dc:creator>Jarkko Finni</dc:creator>
  <cp:lastModifiedBy>Janne Lahtinen</cp:lastModifiedBy>
  <cp:revision>5</cp:revision>
  <dcterms:created xsi:type="dcterms:W3CDTF">2022-08-09T10:46:44Z</dcterms:created>
  <dcterms:modified xsi:type="dcterms:W3CDTF">2023-02-08T06:33:58Z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0x010100B67BE93804037649A620076D60A7D45D</vt:lpwstr>
  </property>
  <property fmtid="{D5CDD505-2E9C-101B-9397-08002B2CF9AE}" pid="3" name="MediaServiceImageTags">
    <vt:lpwstr/>
  </property>
</Properties>
</file>