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76" r:id="rId3"/>
    <p:sldId id="726" r:id="rId4"/>
    <p:sldId id="261" r:id="rId5"/>
    <p:sldId id="795" r:id="rId6"/>
    <p:sldId id="796" r:id="rId7"/>
    <p:sldId id="797" r:id="rId8"/>
    <p:sldId id="727" r:id="rId9"/>
    <p:sldId id="348" r:id="rId10"/>
    <p:sldId id="729" r:id="rId11"/>
    <p:sldId id="730" r:id="rId12"/>
    <p:sldId id="293" r:id="rId13"/>
    <p:sldId id="701" r:id="rId14"/>
    <p:sldId id="792" r:id="rId15"/>
    <p:sldId id="702" r:id="rId16"/>
    <p:sldId id="667" r:id="rId17"/>
    <p:sldId id="703" r:id="rId18"/>
    <p:sldId id="302" r:id="rId19"/>
    <p:sldId id="303" r:id="rId20"/>
    <p:sldId id="304" r:id="rId21"/>
    <p:sldId id="305" r:id="rId22"/>
    <p:sldId id="708" r:id="rId23"/>
    <p:sldId id="263" r:id="rId24"/>
    <p:sldId id="306" r:id="rId25"/>
    <p:sldId id="280" r:id="rId26"/>
    <p:sldId id="317" r:id="rId27"/>
    <p:sldId id="318" r:id="rId28"/>
    <p:sldId id="793" r:id="rId29"/>
    <p:sldId id="710" r:id="rId30"/>
    <p:sldId id="319" r:id="rId31"/>
    <p:sldId id="321" r:id="rId32"/>
    <p:sldId id="323" r:id="rId33"/>
    <p:sldId id="324" r:id="rId34"/>
    <p:sldId id="325" r:id="rId35"/>
    <p:sldId id="327" r:id="rId36"/>
    <p:sldId id="329" r:id="rId37"/>
    <p:sldId id="330" r:id="rId38"/>
    <p:sldId id="794" r:id="rId39"/>
    <p:sldId id="331" r:id="rId40"/>
    <p:sldId id="333" r:id="rId41"/>
    <p:sldId id="286" r:id="rId42"/>
    <p:sldId id="718" r:id="rId43"/>
    <p:sldId id="719" r:id="rId44"/>
    <p:sldId id="342" r:id="rId45"/>
    <p:sldId id="344" r:id="rId46"/>
    <p:sldId id="258" r:id="rId47"/>
    <p:sldId id="698" r:id="rId48"/>
    <p:sldId id="699" r:id="rId49"/>
    <p:sldId id="478" r:id="rId50"/>
    <p:sldId id="723" r:id="rId51"/>
    <p:sldId id="295" r:id="rId52"/>
    <p:sldId id="297" r:id="rId53"/>
    <p:sldId id="728" r:id="rId5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96F6"/>
    <a:srgbClr val="1AB49C"/>
    <a:srgbClr val="ED7D31"/>
    <a:srgbClr val="FE8635"/>
    <a:srgbClr val="F7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2" autoAdjust="0"/>
    <p:restoredTop sz="93048" autoAdjust="0"/>
  </p:normalViewPr>
  <p:slideViewPr>
    <p:cSldViewPr snapToGrid="0">
      <p:cViewPr varScale="1">
        <p:scale>
          <a:sx n="62" d="100"/>
          <a:sy n="62" d="100"/>
        </p:scale>
        <p:origin x="8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25487-4AF8-47A6-A6D9-11D7BEC4C7D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5D400C3C-5A94-446F-8694-B985119B4CCC}">
      <dgm:prSet phldrT="[Teksti]" custT="1"/>
      <dgm:spPr>
        <a:solidFill>
          <a:srgbClr val="7C96F6"/>
        </a:solidFill>
      </dgm:spPr>
      <dgm:t>
        <a:bodyPr/>
        <a:lstStyle/>
        <a:p>
          <a:r>
            <a:rPr lang="fi-FI" sz="1600" dirty="0"/>
            <a:t>Kohderyhmä</a:t>
          </a:r>
        </a:p>
      </dgm:t>
    </dgm:pt>
    <dgm:pt modelId="{29523481-BC0B-44F6-8E82-A097A52BD429}" type="parTrans" cxnId="{D7A5CD8E-55D8-44ED-98B2-113DF8C737D5}">
      <dgm:prSet/>
      <dgm:spPr/>
      <dgm:t>
        <a:bodyPr/>
        <a:lstStyle/>
        <a:p>
          <a:endParaRPr lang="fi-FI" sz="1800"/>
        </a:p>
      </dgm:t>
    </dgm:pt>
    <dgm:pt modelId="{8700925E-D134-4253-98D6-46CC4DD3F595}" type="sibTrans" cxnId="{D7A5CD8E-55D8-44ED-98B2-113DF8C737D5}">
      <dgm:prSet/>
      <dgm:spPr/>
      <dgm:t>
        <a:bodyPr/>
        <a:lstStyle/>
        <a:p>
          <a:endParaRPr lang="fi-FI" sz="1800"/>
        </a:p>
      </dgm:t>
    </dgm:pt>
    <dgm:pt modelId="{8078DBB8-BCFB-4CEE-8CDC-6D580885346A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Demografiat</a:t>
          </a:r>
        </a:p>
      </dgm:t>
    </dgm:pt>
    <dgm:pt modelId="{A291F038-A3A1-4EE7-B12F-350F147A5DB5}" type="parTrans" cxnId="{1E379448-AC3A-4B3D-AF22-67AB37A52E01}">
      <dgm:prSet/>
      <dgm:spPr/>
      <dgm:t>
        <a:bodyPr/>
        <a:lstStyle/>
        <a:p>
          <a:endParaRPr lang="fi-FI" sz="1800"/>
        </a:p>
      </dgm:t>
    </dgm:pt>
    <dgm:pt modelId="{C3F77C95-8FE0-411A-8E3E-A628C853CEC5}" type="sibTrans" cxnId="{1E379448-AC3A-4B3D-AF22-67AB37A52E01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4BF2689A-F118-40CF-97E4-1371C3873B1C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Arvot &amp;asenteet</a:t>
          </a:r>
        </a:p>
      </dgm:t>
    </dgm:pt>
    <dgm:pt modelId="{D68932DB-3ADB-400A-A68D-0BC35C005A89}" type="parTrans" cxnId="{8B961561-4250-4770-ACB7-F9D902A50084}">
      <dgm:prSet/>
      <dgm:spPr/>
      <dgm:t>
        <a:bodyPr/>
        <a:lstStyle/>
        <a:p>
          <a:endParaRPr lang="fi-FI" sz="1800"/>
        </a:p>
      </dgm:t>
    </dgm:pt>
    <dgm:pt modelId="{190C3C45-2DE1-43BE-A02A-5306BD38E584}" type="sibTrans" cxnId="{8B961561-4250-4770-ACB7-F9D902A50084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E706D123-FC15-4B6B-A081-ACB7E7D26ED4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Kuluttaminen</a:t>
          </a:r>
        </a:p>
      </dgm:t>
    </dgm:pt>
    <dgm:pt modelId="{DF96F9A8-B9B5-4BF4-B2F3-1ED7D08737A3}" type="parTrans" cxnId="{AC15BAF3-C118-4A36-AAC3-23D173F792B9}">
      <dgm:prSet/>
      <dgm:spPr/>
      <dgm:t>
        <a:bodyPr/>
        <a:lstStyle/>
        <a:p>
          <a:endParaRPr lang="fi-FI" sz="1800"/>
        </a:p>
      </dgm:t>
    </dgm:pt>
    <dgm:pt modelId="{2D0414D0-C9B7-405D-ACB3-B06D3CBB13F9}" type="sibTrans" cxnId="{AC15BAF3-C118-4A36-AAC3-23D173F792B9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7EC2E1EB-22EA-4C77-BCB2-F757082F5A7D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Kiinnostuksen kohteet</a:t>
          </a:r>
        </a:p>
      </dgm:t>
    </dgm:pt>
    <dgm:pt modelId="{7FC5ACE8-CD55-454B-90F8-642620948EFB}" type="parTrans" cxnId="{C514806A-2DFA-4C0E-8D02-7B62909EF8D2}">
      <dgm:prSet/>
      <dgm:spPr/>
      <dgm:t>
        <a:bodyPr/>
        <a:lstStyle/>
        <a:p>
          <a:endParaRPr lang="fi-FI" sz="1800"/>
        </a:p>
      </dgm:t>
    </dgm:pt>
    <dgm:pt modelId="{1C67B06A-578B-4A3A-8C6F-3C6C5894D6C8}" type="sibTrans" cxnId="{C514806A-2DFA-4C0E-8D02-7B62909EF8D2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69CDAD74-7DEA-41EF-A94C-8EE651F16122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Mediakulutus</a:t>
          </a:r>
        </a:p>
      </dgm:t>
    </dgm:pt>
    <dgm:pt modelId="{8280E2E9-0D5F-41A7-9472-A03D2758E62C}" type="parTrans" cxnId="{F021B42C-E68E-4D73-A6FD-124D75190790}">
      <dgm:prSet/>
      <dgm:spPr/>
      <dgm:t>
        <a:bodyPr/>
        <a:lstStyle/>
        <a:p>
          <a:endParaRPr lang="fi-FI" sz="1800"/>
        </a:p>
      </dgm:t>
    </dgm:pt>
    <dgm:pt modelId="{01EB6974-5372-46BA-A50C-EF0DB76D73C6}" type="sibTrans" cxnId="{F021B42C-E68E-4D73-A6FD-124D75190790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D04C90FB-3894-4EAB-915D-AEBA69440DDE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Harrastukset</a:t>
          </a:r>
        </a:p>
      </dgm:t>
    </dgm:pt>
    <dgm:pt modelId="{30D3C61D-B816-45A4-84FF-C16196744A2E}" type="parTrans" cxnId="{585ADB0A-E1A2-4D6E-A136-7E2885A9C872}">
      <dgm:prSet/>
      <dgm:spPr/>
      <dgm:t>
        <a:bodyPr/>
        <a:lstStyle/>
        <a:p>
          <a:endParaRPr lang="fi-FI" sz="1800"/>
        </a:p>
      </dgm:t>
    </dgm:pt>
    <dgm:pt modelId="{30C3CAA0-2DCD-4E07-9940-FD62C45AD1A3}" type="sibTrans" cxnId="{585ADB0A-E1A2-4D6E-A136-7E2885A9C872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61A40BCC-34A3-436D-96D2-BE686ECB171D}">
      <dgm:prSet phldrT="[Teksti]" custT="1"/>
      <dgm:spPr>
        <a:solidFill>
          <a:srgbClr val="1AB49C"/>
        </a:solidFill>
      </dgm:spPr>
      <dgm:t>
        <a:bodyPr/>
        <a:lstStyle/>
        <a:p>
          <a:r>
            <a:rPr lang="fi-FI" sz="1100" dirty="0"/>
            <a:t>Vaikuttajat</a:t>
          </a:r>
        </a:p>
      </dgm:t>
    </dgm:pt>
    <dgm:pt modelId="{00C28DCA-C4FB-4B65-B330-C67FCC6F005E}" type="parTrans" cxnId="{8E640A96-9375-4165-953C-B717F33741A9}">
      <dgm:prSet/>
      <dgm:spPr/>
      <dgm:t>
        <a:bodyPr/>
        <a:lstStyle/>
        <a:p>
          <a:endParaRPr lang="fi-FI" sz="1800"/>
        </a:p>
      </dgm:t>
    </dgm:pt>
    <dgm:pt modelId="{6D736A65-BF9B-455A-9A1E-732CD3EE85DC}" type="sibTrans" cxnId="{8E640A96-9375-4165-953C-B717F33741A9}">
      <dgm:prSet/>
      <dgm:spPr>
        <a:solidFill>
          <a:srgbClr val="1AB49C"/>
        </a:solidFill>
      </dgm:spPr>
      <dgm:t>
        <a:bodyPr/>
        <a:lstStyle/>
        <a:p>
          <a:endParaRPr lang="fi-FI" sz="1800"/>
        </a:p>
      </dgm:t>
    </dgm:pt>
    <dgm:pt modelId="{6DA3EA2C-71B2-44CD-A93D-2BF955AF8DB5}" type="pres">
      <dgm:prSet presAssocID="{5F525487-4AF8-47A6-A6D9-11D7BEC4C7D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B6F990B-DEBC-4072-901F-94BEB689E0EE}" type="pres">
      <dgm:prSet presAssocID="{5D400C3C-5A94-446F-8694-B985119B4CCC}" presName="centerShape" presStyleLbl="node0" presStyleIdx="0" presStyleCnt="1"/>
      <dgm:spPr/>
    </dgm:pt>
    <dgm:pt modelId="{E142FF98-BBB4-4A41-840E-B62650B7BBE8}" type="pres">
      <dgm:prSet presAssocID="{8078DBB8-BCFB-4CEE-8CDC-6D580885346A}" presName="node" presStyleLbl="node1" presStyleIdx="0" presStyleCnt="7">
        <dgm:presLayoutVars>
          <dgm:bulletEnabled val="1"/>
        </dgm:presLayoutVars>
      </dgm:prSet>
      <dgm:spPr/>
    </dgm:pt>
    <dgm:pt modelId="{9D0B7C8F-789B-49B7-968D-1C6521793DF7}" type="pres">
      <dgm:prSet presAssocID="{8078DBB8-BCFB-4CEE-8CDC-6D580885346A}" presName="dummy" presStyleCnt="0"/>
      <dgm:spPr/>
    </dgm:pt>
    <dgm:pt modelId="{DC3FAF1D-D505-460E-8584-52AB6242E1A2}" type="pres">
      <dgm:prSet presAssocID="{C3F77C95-8FE0-411A-8E3E-A628C853CEC5}" presName="sibTrans" presStyleLbl="sibTrans2D1" presStyleIdx="0" presStyleCnt="7"/>
      <dgm:spPr/>
    </dgm:pt>
    <dgm:pt modelId="{187244D8-FB26-465E-9966-3A385DC2A1D4}" type="pres">
      <dgm:prSet presAssocID="{4BF2689A-F118-40CF-97E4-1371C3873B1C}" presName="node" presStyleLbl="node1" presStyleIdx="1" presStyleCnt="7" custRadScaleRad="101160" custRadScaleInc="3283">
        <dgm:presLayoutVars>
          <dgm:bulletEnabled val="1"/>
        </dgm:presLayoutVars>
      </dgm:prSet>
      <dgm:spPr/>
    </dgm:pt>
    <dgm:pt modelId="{900F73F3-FB89-4560-8E25-BA94DD4FE19F}" type="pres">
      <dgm:prSet presAssocID="{4BF2689A-F118-40CF-97E4-1371C3873B1C}" presName="dummy" presStyleCnt="0"/>
      <dgm:spPr/>
    </dgm:pt>
    <dgm:pt modelId="{179F1042-FF4D-4DE2-BBDE-9B8CE843BD63}" type="pres">
      <dgm:prSet presAssocID="{190C3C45-2DE1-43BE-A02A-5306BD38E584}" presName="sibTrans" presStyleLbl="sibTrans2D1" presStyleIdx="1" presStyleCnt="7"/>
      <dgm:spPr/>
    </dgm:pt>
    <dgm:pt modelId="{05105F07-9125-44BC-A860-75F812B6BF32}" type="pres">
      <dgm:prSet presAssocID="{E706D123-FC15-4B6B-A081-ACB7E7D26ED4}" presName="node" presStyleLbl="node1" presStyleIdx="2" presStyleCnt="7" custRadScaleRad="101498" custRadScaleInc="-934">
        <dgm:presLayoutVars>
          <dgm:bulletEnabled val="1"/>
        </dgm:presLayoutVars>
      </dgm:prSet>
      <dgm:spPr/>
    </dgm:pt>
    <dgm:pt modelId="{31952AE9-F4B0-41DA-B906-D253F52CEE1C}" type="pres">
      <dgm:prSet presAssocID="{E706D123-FC15-4B6B-A081-ACB7E7D26ED4}" presName="dummy" presStyleCnt="0"/>
      <dgm:spPr/>
    </dgm:pt>
    <dgm:pt modelId="{EA1EF294-8597-470B-9DC3-EEE2ABC42B31}" type="pres">
      <dgm:prSet presAssocID="{2D0414D0-C9B7-405D-ACB3-B06D3CBB13F9}" presName="sibTrans" presStyleLbl="sibTrans2D1" presStyleIdx="2" presStyleCnt="7"/>
      <dgm:spPr/>
    </dgm:pt>
    <dgm:pt modelId="{41D5DBA1-1162-4B3D-B05E-AB891968F824}" type="pres">
      <dgm:prSet presAssocID="{7EC2E1EB-22EA-4C77-BCB2-F757082F5A7D}" presName="node" presStyleLbl="node1" presStyleIdx="3" presStyleCnt="7">
        <dgm:presLayoutVars>
          <dgm:bulletEnabled val="1"/>
        </dgm:presLayoutVars>
      </dgm:prSet>
      <dgm:spPr/>
    </dgm:pt>
    <dgm:pt modelId="{84F8FD54-641F-4BEC-8B0F-FE7F6EEEA1DF}" type="pres">
      <dgm:prSet presAssocID="{7EC2E1EB-22EA-4C77-BCB2-F757082F5A7D}" presName="dummy" presStyleCnt="0"/>
      <dgm:spPr/>
    </dgm:pt>
    <dgm:pt modelId="{88D2B7AE-30B8-4FEE-8DE8-724E9AF51A02}" type="pres">
      <dgm:prSet presAssocID="{1C67B06A-578B-4A3A-8C6F-3C6C5894D6C8}" presName="sibTrans" presStyleLbl="sibTrans2D1" presStyleIdx="3" presStyleCnt="7"/>
      <dgm:spPr/>
    </dgm:pt>
    <dgm:pt modelId="{51B02EA9-A672-43DF-9F3A-40A5F9E4DAB9}" type="pres">
      <dgm:prSet presAssocID="{D04C90FB-3894-4EAB-915D-AEBA69440DDE}" presName="node" presStyleLbl="node1" presStyleIdx="4" presStyleCnt="7" custRadScaleRad="99400" custRadScaleInc="-4696">
        <dgm:presLayoutVars>
          <dgm:bulletEnabled val="1"/>
        </dgm:presLayoutVars>
      </dgm:prSet>
      <dgm:spPr/>
    </dgm:pt>
    <dgm:pt modelId="{CF0B6A1D-A596-4686-9F5E-E64357B0E139}" type="pres">
      <dgm:prSet presAssocID="{D04C90FB-3894-4EAB-915D-AEBA69440DDE}" presName="dummy" presStyleCnt="0"/>
      <dgm:spPr/>
    </dgm:pt>
    <dgm:pt modelId="{B0F5380D-915D-4BB6-AC3E-2D84DD4FF38C}" type="pres">
      <dgm:prSet presAssocID="{30C3CAA0-2DCD-4E07-9940-FD62C45AD1A3}" presName="sibTrans" presStyleLbl="sibTrans2D1" presStyleIdx="4" presStyleCnt="7"/>
      <dgm:spPr/>
    </dgm:pt>
    <dgm:pt modelId="{44C7FA3B-1291-4542-9B9E-5084790D2FD4}" type="pres">
      <dgm:prSet presAssocID="{61A40BCC-34A3-436D-96D2-BE686ECB171D}" presName="node" presStyleLbl="node1" presStyleIdx="5" presStyleCnt="7" custRadScaleRad="98529" custRadScaleInc="-1336">
        <dgm:presLayoutVars>
          <dgm:bulletEnabled val="1"/>
        </dgm:presLayoutVars>
      </dgm:prSet>
      <dgm:spPr/>
    </dgm:pt>
    <dgm:pt modelId="{3742E0D6-DCF7-4079-9AC3-88E14219BA0E}" type="pres">
      <dgm:prSet presAssocID="{61A40BCC-34A3-436D-96D2-BE686ECB171D}" presName="dummy" presStyleCnt="0"/>
      <dgm:spPr/>
    </dgm:pt>
    <dgm:pt modelId="{D1B529DD-0997-4565-A02A-3E3AD4AADA42}" type="pres">
      <dgm:prSet presAssocID="{6D736A65-BF9B-455A-9A1E-732CD3EE85DC}" presName="sibTrans" presStyleLbl="sibTrans2D1" presStyleIdx="5" presStyleCnt="7"/>
      <dgm:spPr/>
    </dgm:pt>
    <dgm:pt modelId="{E587DC55-AE85-4B00-B20A-4C162445B33E}" type="pres">
      <dgm:prSet presAssocID="{69CDAD74-7DEA-41EF-A94C-8EE651F16122}" presName="node" presStyleLbl="node1" presStyleIdx="6" presStyleCnt="7" custRadScaleRad="98778" custRadScaleInc="3063">
        <dgm:presLayoutVars>
          <dgm:bulletEnabled val="1"/>
        </dgm:presLayoutVars>
      </dgm:prSet>
      <dgm:spPr/>
    </dgm:pt>
    <dgm:pt modelId="{EED8DE7A-904B-4E03-A27B-48A55B4A8FE3}" type="pres">
      <dgm:prSet presAssocID="{69CDAD74-7DEA-41EF-A94C-8EE651F16122}" presName="dummy" presStyleCnt="0"/>
      <dgm:spPr/>
    </dgm:pt>
    <dgm:pt modelId="{09CE70F9-9A51-4E93-AED1-7098E49D8F8B}" type="pres">
      <dgm:prSet presAssocID="{01EB6974-5372-46BA-A50C-EF0DB76D73C6}" presName="sibTrans" presStyleLbl="sibTrans2D1" presStyleIdx="6" presStyleCnt="7"/>
      <dgm:spPr/>
    </dgm:pt>
  </dgm:ptLst>
  <dgm:cxnLst>
    <dgm:cxn modelId="{AAF98005-F1F9-4C5E-8AC7-9A86BAD1F975}" type="presOf" srcId="{6D736A65-BF9B-455A-9A1E-732CD3EE85DC}" destId="{D1B529DD-0997-4565-A02A-3E3AD4AADA42}" srcOrd="0" destOrd="0" presId="urn:microsoft.com/office/officeart/2005/8/layout/radial6"/>
    <dgm:cxn modelId="{585ADB0A-E1A2-4D6E-A136-7E2885A9C872}" srcId="{5D400C3C-5A94-446F-8694-B985119B4CCC}" destId="{D04C90FB-3894-4EAB-915D-AEBA69440DDE}" srcOrd="4" destOrd="0" parTransId="{30D3C61D-B816-45A4-84FF-C16196744A2E}" sibTransId="{30C3CAA0-2DCD-4E07-9940-FD62C45AD1A3}"/>
    <dgm:cxn modelId="{FD954014-31BA-4CE0-B2F0-83EF4E49370F}" type="presOf" srcId="{5F525487-4AF8-47A6-A6D9-11D7BEC4C7DC}" destId="{6DA3EA2C-71B2-44CD-A93D-2BF955AF8DB5}" srcOrd="0" destOrd="0" presId="urn:microsoft.com/office/officeart/2005/8/layout/radial6"/>
    <dgm:cxn modelId="{F021B42C-E68E-4D73-A6FD-124D75190790}" srcId="{5D400C3C-5A94-446F-8694-B985119B4CCC}" destId="{69CDAD74-7DEA-41EF-A94C-8EE651F16122}" srcOrd="6" destOrd="0" parTransId="{8280E2E9-0D5F-41A7-9472-A03D2758E62C}" sibTransId="{01EB6974-5372-46BA-A50C-EF0DB76D73C6}"/>
    <dgm:cxn modelId="{3FEBBC36-D5B2-4E5E-B699-5C08DEB5C854}" type="presOf" srcId="{01EB6974-5372-46BA-A50C-EF0DB76D73C6}" destId="{09CE70F9-9A51-4E93-AED1-7098E49D8F8B}" srcOrd="0" destOrd="0" presId="urn:microsoft.com/office/officeart/2005/8/layout/radial6"/>
    <dgm:cxn modelId="{8B961561-4250-4770-ACB7-F9D902A50084}" srcId="{5D400C3C-5A94-446F-8694-B985119B4CCC}" destId="{4BF2689A-F118-40CF-97E4-1371C3873B1C}" srcOrd="1" destOrd="0" parTransId="{D68932DB-3ADB-400A-A68D-0BC35C005A89}" sibTransId="{190C3C45-2DE1-43BE-A02A-5306BD38E584}"/>
    <dgm:cxn modelId="{0CA25B41-632A-4499-962B-D873598741C7}" type="presOf" srcId="{2D0414D0-C9B7-405D-ACB3-B06D3CBB13F9}" destId="{EA1EF294-8597-470B-9DC3-EEE2ABC42B31}" srcOrd="0" destOrd="0" presId="urn:microsoft.com/office/officeart/2005/8/layout/radial6"/>
    <dgm:cxn modelId="{B0175764-469F-40FF-A808-47A6F031F8AF}" type="presOf" srcId="{190C3C45-2DE1-43BE-A02A-5306BD38E584}" destId="{179F1042-FF4D-4DE2-BBDE-9B8CE843BD63}" srcOrd="0" destOrd="0" presId="urn:microsoft.com/office/officeart/2005/8/layout/radial6"/>
    <dgm:cxn modelId="{4932CD65-8548-47F2-87B9-F749CD2E85F2}" type="presOf" srcId="{D04C90FB-3894-4EAB-915D-AEBA69440DDE}" destId="{51B02EA9-A672-43DF-9F3A-40A5F9E4DAB9}" srcOrd="0" destOrd="0" presId="urn:microsoft.com/office/officeart/2005/8/layout/radial6"/>
    <dgm:cxn modelId="{1E379448-AC3A-4B3D-AF22-67AB37A52E01}" srcId="{5D400C3C-5A94-446F-8694-B985119B4CCC}" destId="{8078DBB8-BCFB-4CEE-8CDC-6D580885346A}" srcOrd="0" destOrd="0" parTransId="{A291F038-A3A1-4EE7-B12F-350F147A5DB5}" sibTransId="{C3F77C95-8FE0-411A-8E3E-A628C853CEC5}"/>
    <dgm:cxn modelId="{C514806A-2DFA-4C0E-8D02-7B62909EF8D2}" srcId="{5D400C3C-5A94-446F-8694-B985119B4CCC}" destId="{7EC2E1EB-22EA-4C77-BCB2-F757082F5A7D}" srcOrd="3" destOrd="0" parTransId="{7FC5ACE8-CD55-454B-90F8-642620948EFB}" sibTransId="{1C67B06A-578B-4A3A-8C6F-3C6C5894D6C8}"/>
    <dgm:cxn modelId="{DBBC4451-6710-4E1C-A345-E8FD5F586E51}" type="presOf" srcId="{E706D123-FC15-4B6B-A081-ACB7E7D26ED4}" destId="{05105F07-9125-44BC-A860-75F812B6BF32}" srcOrd="0" destOrd="0" presId="urn:microsoft.com/office/officeart/2005/8/layout/radial6"/>
    <dgm:cxn modelId="{D7A5CD8E-55D8-44ED-98B2-113DF8C737D5}" srcId="{5F525487-4AF8-47A6-A6D9-11D7BEC4C7DC}" destId="{5D400C3C-5A94-446F-8694-B985119B4CCC}" srcOrd="0" destOrd="0" parTransId="{29523481-BC0B-44F6-8E82-A097A52BD429}" sibTransId="{8700925E-D134-4253-98D6-46CC4DD3F595}"/>
    <dgm:cxn modelId="{DFA81695-5ECA-473D-A840-393B212F850B}" type="presOf" srcId="{61A40BCC-34A3-436D-96D2-BE686ECB171D}" destId="{44C7FA3B-1291-4542-9B9E-5084790D2FD4}" srcOrd="0" destOrd="0" presId="urn:microsoft.com/office/officeart/2005/8/layout/radial6"/>
    <dgm:cxn modelId="{8E640A96-9375-4165-953C-B717F33741A9}" srcId="{5D400C3C-5A94-446F-8694-B985119B4CCC}" destId="{61A40BCC-34A3-436D-96D2-BE686ECB171D}" srcOrd="5" destOrd="0" parTransId="{00C28DCA-C4FB-4B65-B330-C67FCC6F005E}" sibTransId="{6D736A65-BF9B-455A-9A1E-732CD3EE85DC}"/>
    <dgm:cxn modelId="{1C46DA9C-A2F3-4429-8DA3-6BF8D82A4A38}" type="presOf" srcId="{5D400C3C-5A94-446F-8694-B985119B4CCC}" destId="{1B6F990B-DEBC-4072-901F-94BEB689E0EE}" srcOrd="0" destOrd="0" presId="urn:microsoft.com/office/officeart/2005/8/layout/radial6"/>
    <dgm:cxn modelId="{6D0778A3-AFAC-4834-8449-84F8C881C26E}" type="presOf" srcId="{4BF2689A-F118-40CF-97E4-1371C3873B1C}" destId="{187244D8-FB26-465E-9966-3A385DC2A1D4}" srcOrd="0" destOrd="0" presId="urn:microsoft.com/office/officeart/2005/8/layout/radial6"/>
    <dgm:cxn modelId="{703069CA-621B-4878-ACFE-F3B69D74CC0D}" type="presOf" srcId="{7EC2E1EB-22EA-4C77-BCB2-F757082F5A7D}" destId="{41D5DBA1-1162-4B3D-B05E-AB891968F824}" srcOrd="0" destOrd="0" presId="urn:microsoft.com/office/officeart/2005/8/layout/radial6"/>
    <dgm:cxn modelId="{77E971D0-7920-4632-A932-89C0858C49EA}" type="presOf" srcId="{30C3CAA0-2DCD-4E07-9940-FD62C45AD1A3}" destId="{B0F5380D-915D-4BB6-AC3E-2D84DD4FF38C}" srcOrd="0" destOrd="0" presId="urn:microsoft.com/office/officeart/2005/8/layout/radial6"/>
    <dgm:cxn modelId="{8490FED2-8BC9-472D-A29E-881B598DD908}" type="presOf" srcId="{1C67B06A-578B-4A3A-8C6F-3C6C5894D6C8}" destId="{88D2B7AE-30B8-4FEE-8DE8-724E9AF51A02}" srcOrd="0" destOrd="0" presId="urn:microsoft.com/office/officeart/2005/8/layout/radial6"/>
    <dgm:cxn modelId="{04A807ED-5D53-4B5D-A03A-D829A5C91601}" type="presOf" srcId="{C3F77C95-8FE0-411A-8E3E-A628C853CEC5}" destId="{DC3FAF1D-D505-460E-8584-52AB6242E1A2}" srcOrd="0" destOrd="0" presId="urn:microsoft.com/office/officeart/2005/8/layout/radial6"/>
    <dgm:cxn modelId="{107CA0F0-0483-40B6-8449-827E90140DD2}" type="presOf" srcId="{69CDAD74-7DEA-41EF-A94C-8EE651F16122}" destId="{E587DC55-AE85-4B00-B20A-4C162445B33E}" srcOrd="0" destOrd="0" presId="urn:microsoft.com/office/officeart/2005/8/layout/radial6"/>
    <dgm:cxn modelId="{AC15BAF3-C118-4A36-AAC3-23D173F792B9}" srcId="{5D400C3C-5A94-446F-8694-B985119B4CCC}" destId="{E706D123-FC15-4B6B-A081-ACB7E7D26ED4}" srcOrd="2" destOrd="0" parTransId="{DF96F9A8-B9B5-4BF4-B2F3-1ED7D08737A3}" sibTransId="{2D0414D0-C9B7-405D-ACB3-B06D3CBB13F9}"/>
    <dgm:cxn modelId="{E58853F9-D281-4B14-816A-3F2278DC3C51}" type="presOf" srcId="{8078DBB8-BCFB-4CEE-8CDC-6D580885346A}" destId="{E142FF98-BBB4-4A41-840E-B62650B7BBE8}" srcOrd="0" destOrd="0" presId="urn:microsoft.com/office/officeart/2005/8/layout/radial6"/>
    <dgm:cxn modelId="{95451586-2D33-49F4-9093-A3113D49322B}" type="presParOf" srcId="{6DA3EA2C-71B2-44CD-A93D-2BF955AF8DB5}" destId="{1B6F990B-DEBC-4072-901F-94BEB689E0EE}" srcOrd="0" destOrd="0" presId="urn:microsoft.com/office/officeart/2005/8/layout/radial6"/>
    <dgm:cxn modelId="{6DD8D7CB-90A8-4C61-8E42-08115B0342D4}" type="presParOf" srcId="{6DA3EA2C-71B2-44CD-A93D-2BF955AF8DB5}" destId="{E142FF98-BBB4-4A41-840E-B62650B7BBE8}" srcOrd="1" destOrd="0" presId="urn:microsoft.com/office/officeart/2005/8/layout/radial6"/>
    <dgm:cxn modelId="{246D2B4B-66F1-40AE-8C24-D1FC52C62BBA}" type="presParOf" srcId="{6DA3EA2C-71B2-44CD-A93D-2BF955AF8DB5}" destId="{9D0B7C8F-789B-49B7-968D-1C6521793DF7}" srcOrd="2" destOrd="0" presId="urn:microsoft.com/office/officeart/2005/8/layout/radial6"/>
    <dgm:cxn modelId="{C72C6A0C-FC1D-4A01-B6EC-7433CC5D485C}" type="presParOf" srcId="{6DA3EA2C-71B2-44CD-A93D-2BF955AF8DB5}" destId="{DC3FAF1D-D505-460E-8584-52AB6242E1A2}" srcOrd="3" destOrd="0" presId="urn:microsoft.com/office/officeart/2005/8/layout/radial6"/>
    <dgm:cxn modelId="{06F80D4E-93E2-40B5-B780-1E417E54AFAD}" type="presParOf" srcId="{6DA3EA2C-71B2-44CD-A93D-2BF955AF8DB5}" destId="{187244D8-FB26-465E-9966-3A385DC2A1D4}" srcOrd="4" destOrd="0" presId="urn:microsoft.com/office/officeart/2005/8/layout/radial6"/>
    <dgm:cxn modelId="{BFC65394-76F9-4FBF-AD7F-C5A39BCB294D}" type="presParOf" srcId="{6DA3EA2C-71B2-44CD-A93D-2BF955AF8DB5}" destId="{900F73F3-FB89-4560-8E25-BA94DD4FE19F}" srcOrd="5" destOrd="0" presId="urn:microsoft.com/office/officeart/2005/8/layout/radial6"/>
    <dgm:cxn modelId="{8B49CFF2-5DAC-44A4-8AD1-291DEC6218A8}" type="presParOf" srcId="{6DA3EA2C-71B2-44CD-A93D-2BF955AF8DB5}" destId="{179F1042-FF4D-4DE2-BBDE-9B8CE843BD63}" srcOrd="6" destOrd="0" presId="urn:microsoft.com/office/officeart/2005/8/layout/radial6"/>
    <dgm:cxn modelId="{69B695EF-EC75-4376-A7D3-EFFCB449DC75}" type="presParOf" srcId="{6DA3EA2C-71B2-44CD-A93D-2BF955AF8DB5}" destId="{05105F07-9125-44BC-A860-75F812B6BF32}" srcOrd="7" destOrd="0" presId="urn:microsoft.com/office/officeart/2005/8/layout/radial6"/>
    <dgm:cxn modelId="{AF824AF5-47F4-40AC-BB86-685F09B28F95}" type="presParOf" srcId="{6DA3EA2C-71B2-44CD-A93D-2BF955AF8DB5}" destId="{31952AE9-F4B0-41DA-B906-D253F52CEE1C}" srcOrd="8" destOrd="0" presId="urn:microsoft.com/office/officeart/2005/8/layout/radial6"/>
    <dgm:cxn modelId="{36BC4941-2497-4B81-85E3-D1B2561B78E0}" type="presParOf" srcId="{6DA3EA2C-71B2-44CD-A93D-2BF955AF8DB5}" destId="{EA1EF294-8597-470B-9DC3-EEE2ABC42B31}" srcOrd="9" destOrd="0" presId="urn:microsoft.com/office/officeart/2005/8/layout/radial6"/>
    <dgm:cxn modelId="{6F595E94-EA9D-4160-ADD4-C30B3AE4B1A4}" type="presParOf" srcId="{6DA3EA2C-71B2-44CD-A93D-2BF955AF8DB5}" destId="{41D5DBA1-1162-4B3D-B05E-AB891968F824}" srcOrd="10" destOrd="0" presId="urn:microsoft.com/office/officeart/2005/8/layout/radial6"/>
    <dgm:cxn modelId="{37A0A3A1-A59A-43F9-B508-128C23288AC9}" type="presParOf" srcId="{6DA3EA2C-71B2-44CD-A93D-2BF955AF8DB5}" destId="{84F8FD54-641F-4BEC-8B0F-FE7F6EEEA1DF}" srcOrd="11" destOrd="0" presId="urn:microsoft.com/office/officeart/2005/8/layout/radial6"/>
    <dgm:cxn modelId="{5B7D5534-52CC-4EA2-8F49-FCF5478E77D2}" type="presParOf" srcId="{6DA3EA2C-71B2-44CD-A93D-2BF955AF8DB5}" destId="{88D2B7AE-30B8-4FEE-8DE8-724E9AF51A02}" srcOrd="12" destOrd="0" presId="urn:microsoft.com/office/officeart/2005/8/layout/radial6"/>
    <dgm:cxn modelId="{F4B83F61-E20F-450E-BA99-932001CA9601}" type="presParOf" srcId="{6DA3EA2C-71B2-44CD-A93D-2BF955AF8DB5}" destId="{51B02EA9-A672-43DF-9F3A-40A5F9E4DAB9}" srcOrd="13" destOrd="0" presId="urn:microsoft.com/office/officeart/2005/8/layout/radial6"/>
    <dgm:cxn modelId="{32B3A589-A9DF-4CCF-9F4E-EC5BDBE53E46}" type="presParOf" srcId="{6DA3EA2C-71B2-44CD-A93D-2BF955AF8DB5}" destId="{CF0B6A1D-A596-4686-9F5E-E64357B0E139}" srcOrd="14" destOrd="0" presId="urn:microsoft.com/office/officeart/2005/8/layout/radial6"/>
    <dgm:cxn modelId="{62A6D924-341B-4CF2-9FE5-B63746329B14}" type="presParOf" srcId="{6DA3EA2C-71B2-44CD-A93D-2BF955AF8DB5}" destId="{B0F5380D-915D-4BB6-AC3E-2D84DD4FF38C}" srcOrd="15" destOrd="0" presId="urn:microsoft.com/office/officeart/2005/8/layout/radial6"/>
    <dgm:cxn modelId="{0D4FE9DA-7832-4CB8-B3D9-5F061B822131}" type="presParOf" srcId="{6DA3EA2C-71B2-44CD-A93D-2BF955AF8DB5}" destId="{44C7FA3B-1291-4542-9B9E-5084790D2FD4}" srcOrd="16" destOrd="0" presId="urn:microsoft.com/office/officeart/2005/8/layout/radial6"/>
    <dgm:cxn modelId="{BDFB0648-E15C-4EDB-B559-678B2B1D0607}" type="presParOf" srcId="{6DA3EA2C-71B2-44CD-A93D-2BF955AF8DB5}" destId="{3742E0D6-DCF7-4079-9AC3-88E14219BA0E}" srcOrd="17" destOrd="0" presId="urn:microsoft.com/office/officeart/2005/8/layout/radial6"/>
    <dgm:cxn modelId="{C928103A-A549-48F7-BE95-E0F4AD0AF490}" type="presParOf" srcId="{6DA3EA2C-71B2-44CD-A93D-2BF955AF8DB5}" destId="{D1B529DD-0997-4565-A02A-3E3AD4AADA42}" srcOrd="18" destOrd="0" presId="urn:microsoft.com/office/officeart/2005/8/layout/radial6"/>
    <dgm:cxn modelId="{72A01AA5-0C1C-4B2B-9971-81F1C3D1A3D7}" type="presParOf" srcId="{6DA3EA2C-71B2-44CD-A93D-2BF955AF8DB5}" destId="{E587DC55-AE85-4B00-B20A-4C162445B33E}" srcOrd="19" destOrd="0" presId="urn:microsoft.com/office/officeart/2005/8/layout/radial6"/>
    <dgm:cxn modelId="{58C367F4-8AA7-400F-918D-CEFBC834BF9F}" type="presParOf" srcId="{6DA3EA2C-71B2-44CD-A93D-2BF955AF8DB5}" destId="{EED8DE7A-904B-4E03-A27B-48A55B4A8FE3}" srcOrd="20" destOrd="0" presId="urn:microsoft.com/office/officeart/2005/8/layout/radial6"/>
    <dgm:cxn modelId="{8034BDA8-5B96-47F0-9DCE-3DBC5615D855}" type="presParOf" srcId="{6DA3EA2C-71B2-44CD-A93D-2BF955AF8DB5}" destId="{09CE70F9-9A51-4E93-AED1-7098E49D8F8B}" srcOrd="21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E70F9-9A51-4E93-AED1-7098E49D8F8B}">
      <dsp:nvSpPr>
        <dsp:cNvPr id="0" name=""/>
        <dsp:cNvSpPr/>
      </dsp:nvSpPr>
      <dsp:spPr>
        <a:xfrm>
          <a:off x="1078330" y="530567"/>
          <a:ext cx="4220547" cy="4220547"/>
        </a:xfrm>
        <a:prstGeom prst="blockArc">
          <a:avLst>
            <a:gd name="adj1" fmla="val 13111244"/>
            <a:gd name="adj2" fmla="val 16145744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529DD-0997-4565-A02A-3E3AD4AADA42}">
      <dsp:nvSpPr>
        <dsp:cNvPr id="0" name=""/>
        <dsp:cNvSpPr/>
      </dsp:nvSpPr>
      <dsp:spPr>
        <a:xfrm>
          <a:off x="1077182" y="532009"/>
          <a:ext cx="4220547" cy="4220547"/>
        </a:xfrm>
        <a:prstGeom prst="blockArc">
          <a:avLst>
            <a:gd name="adj1" fmla="val 10028597"/>
            <a:gd name="adj2" fmla="val 13114305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5380D-915D-4BB6-AC3E-2D84DD4FF38C}">
      <dsp:nvSpPr>
        <dsp:cNvPr id="0" name=""/>
        <dsp:cNvSpPr/>
      </dsp:nvSpPr>
      <dsp:spPr>
        <a:xfrm>
          <a:off x="1076950" y="530993"/>
          <a:ext cx="4220547" cy="4220547"/>
        </a:xfrm>
        <a:prstGeom prst="blockArc">
          <a:avLst>
            <a:gd name="adj1" fmla="val 6942423"/>
            <a:gd name="adj2" fmla="val 10026866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2B7AE-30B8-4FEE-8DE8-724E9AF51A02}">
      <dsp:nvSpPr>
        <dsp:cNvPr id="0" name=""/>
        <dsp:cNvSpPr/>
      </dsp:nvSpPr>
      <dsp:spPr>
        <a:xfrm>
          <a:off x="1061133" y="523460"/>
          <a:ext cx="4220547" cy="4220547"/>
        </a:xfrm>
        <a:prstGeom prst="blockArc">
          <a:avLst>
            <a:gd name="adj1" fmla="val 3885590"/>
            <a:gd name="adj2" fmla="val 6913315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EF294-8597-470B-9DC3-EEE2ABC42B31}">
      <dsp:nvSpPr>
        <dsp:cNvPr id="0" name=""/>
        <dsp:cNvSpPr/>
      </dsp:nvSpPr>
      <dsp:spPr>
        <a:xfrm>
          <a:off x="1081372" y="514052"/>
          <a:ext cx="4220547" cy="4220547"/>
        </a:xfrm>
        <a:prstGeom prst="blockArc">
          <a:avLst>
            <a:gd name="adj1" fmla="val 802045"/>
            <a:gd name="adj2" fmla="val 3922673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F1042-FF4D-4DE2-BBDE-9B8CE843BD63}">
      <dsp:nvSpPr>
        <dsp:cNvPr id="0" name=""/>
        <dsp:cNvSpPr/>
      </dsp:nvSpPr>
      <dsp:spPr>
        <a:xfrm>
          <a:off x="1077190" y="532008"/>
          <a:ext cx="4220547" cy="4220547"/>
        </a:xfrm>
        <a:prstGeom prst="blockArc">
          <a:avLst>
            <a:gd name="adj1" fmla="val 19285691"/>
            <a:gd name="adj2" fmla="val 771412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FAF1D-D505-460E-8584-52AB6242E1A2}">
      <dsp:nvSpPr>
        <dsp:cNvPr id="0" name=""/>
        <dsp:cNvSpPr/>
      </dsp:nvSpPr>
      <dsp:spPr>
        <a:xfrm>
          <a:off x="1076069" y="530602"/>
          <a:ext cx="4220547" cy="4220547"/>
        </a:xfrm>
        <a:prstGeom prst="blockArc">
          <a:avLst>
            <a:gd name="adj1" fmla="val 16149501"/>
            <a:gd name="adj2" fmla="val 19288679"/>
            <a:gd name="adj3" fmla="val 3901"/>
          </a:avLst>
        </a:prstGeom>
        <a:solidFill>
          <a:srgbClr val="1AB49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F990B-DEBC-4072-901F-94BEB689E0EE}">
      <dsp:nvSpPr>
        <dsp:cNvPr id="0" name=""/>
        <dsp:cNvSpPr/>
      </dsp:nvSpPr>
      <dsp:spPr>
        <a:xfrm>
          <a:off x="2339224" y="1824373"/>
          <a:ext cx="1633450" cy="1633450"/>
        </a:xfrm>
        <a:prstGeom prst="ellipse">
          <a:avLst/>
        </a:prstGeom>
        <a:solidFill>
          <a:srgbClr val="7C96F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Kohderyhmä</a:t>
          </a:r>
        </a:p>
      </dsp:txBody>
      <dsp:txXfrm>
        <a:off x="2578437" y="2063586"/>
        <a:ext cx="1155024" cy="1155024"/>
      </dsp:txXfrm>
    </dsp:sp>
    <dsp:sp modelId="{E142FF98-BBB4-4A41-840E-B62650B7BBE8}">
      <dsp:nvSpPr>
        <dsp:cNvPr id="0" name=""/>
        <dsp:cNvSpPr/>
      </dsp:nvSpPr>
      <dsp:spPr>
        <a:xfrm>
          <a:off x="2584242" y="280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Demografiat</a:t>
          </a:r>
        </a:p>
      </dsp:txBody>
      <dsp:txXfrm>
        <a:off x="2751691" y="167729"/>
        <a:ext cx="808517" cy="808517"/>
      </dsp:txXfrm>
    </dsp:sp>
    <dsp:sp modelId="{187244D8-FB26-465E-9966-3A385DC2A1D4}">
      <dsp:nvSpPr>
        <dsp:cNvPr id="0" name=""/>
        <dsp:cNvSpPr/>
      </dsp:nvSpPr>
      <dsp:spPr>
        <a:xfrm>
          <a:off x="4233443" y="780494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Arvot &amp;asenteet</a:t>
          </a:r>
        </a:p>
      </dsp:txBody>
      <dsp:txXfrm>
        <a:off x="4400892" y="947943"/>
        <a:ext cx="808517" cy="808517"/>
      </dsp:txXfrm>
    </dsp:sp>
    <dsp:sp modelId="{05105F07-9125-44BC-A860-75F812B6BF32}">
      <dsp:nvSpPr>
        <dsp:cNvPr id="0" name=""/>
        <dsp:cNvSpPr/>
      </dsp:nvSpPr>
      <dsp:spPr>
        <a:xfrm>
          <a:off x="4632992" y="2530985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Kuluttaminen</a:t>
          </a:r>
        </a:p>
      </dsp:txBody>
      <dsp:txXfrm>
        <a:off x="4800441" y="2698434"/>
        <a:ext cx="808517" cy="808517"/>
      </dsp:txXfrm>
    </dsp:sp>
    <dsp:sp modelId="{41D5DBA1-1162-4B3D-B05E-AB891968F824}">
      <dsp:nvSpPr>
        <dsp:cNvPr id="0" name=""/>
        <dsp:cNvSpPr/>
      </dsp:nvSpPr>
      <dsp:spPr>
        <a:xfrm>
          <a:off x="3481995" y="3933595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Kiinnostuksen kohteet</a:t>
          </a:r>
        </a:p>
      </dsp:txBody>
      <dsp:txXfrm>
        <a:off x="3649444" y="4101044"/>
        <a:ext cx="808517" cy="808517"/>
      </dsp:txXfrm>
    </dsp:sp>
    <dsp:sp modelId="{51B02EA9-A672-43DF-9F3A-40A5F9E4DAB9}">
      <dsp:nvSpPr>
        <dsp:cNvPr id="0" name=""/>
        <dsp:cNvSpPr/>
      </dsp:nvSpPr>
      <dsp:spPr>
        <a:xfrm>
          <a:off x="1717998" y="3933876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Harrastukset</a:t>
          </a:r>
        </a:p>
      </dsp:txBody>
      <dsp:txXfrm>
        <a:off x="1885447" y="4101325"/>
        <a:ext cx="808517" cy="808517"/>
      </dsp:txXfrm>
    </dsp:sp>
    <dsp:sp modelId="{44C7FA3B-1291-4542-9B9E-5084790D2FD4}">
      <dsp:nvSpPr>
        <dsp:cNvPr id="0" name=""/>
        <dsp:cNvSpPr/>
      </dsp:nvSpPr>
      <dsp:spPr>
        <a:xfrm>
          <a:off x="598511" y="2530980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Vaikuttajat</a:t>
          </a:r>
        </a:p>
      </dsp:txBody>
      <dsp:txXfrm>
        <a:off x="765960" y="2698429"/>
        <a:ext cx="808517" cy="808517"/>
      </dsp:txXfrm>
    </dsp:sp>
    <dsp:sp modelId="{E587DC55-AE85-4B00-B20A-4C162445B33E}">
      <dsp:nvSpPr>
        <dsp:cNvPr id="0" name=""/>
        <dsp:cNvSpPr/>
      </dsp:nvSpPr>
      <dsp:spPr>
        <a:xfrm>
          <a:off x="998059" y="780496"/>
          <a:ext cx="1143415" cy="1143415"/>
        </a:xfrm>
        <a:prstGeom prst="ellipse">
          <a:avLst/>
        </a:prstGeom>
        <a:solidFill>
          <a:srgbClr val="1AB4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dirty="0"/>
            <a:t>Mediakulutus</a:t>
          </a:r>
        </a:p>
      </dsp:txBody>
      <dsp:txXfrm>
        <a:off x="1165508" y="947945"/>
        <a:ext cx="808517" cy="808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BAAE9-097D-4158-8629-56AA8C7FC57C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89FC8-02CA-4509-88FF-D2CEC648E2B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2877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89FC8-02CA-4509-88FF-D2CEC648E2B3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697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89FC8-02CA-4509-88FF-D2CEC648E2B3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405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89FC8-02CA-4509-88FF-D2CEC648E2B3}" type="slidenum">
              <a:rPr lang="fi-FI" smtClean="0"/>
              <a:t>49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89FC8-02CA-4509-88FF-D2CEC648E2B3}" type="slidenum">
              <a:rPr lang="fi-FI" smtClean="0"/>
              <a:t>50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482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D96D65-E838-4F99-9C74-B2E1B42BD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9722C9-A5BB-45E2-A9AC-868EF0BF0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80708D-087E-4747-953D-92B01174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A75C03-2E6C-485B-BB2C-49A7698B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336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3DC80A-413A-4AD3-AF0E-60849BE7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AACD16-1516-4748-878F-B90133F47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8DEFDA-9027-458C-B3B6-D27387A5F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A484954-F644-418C-8AF1-51E25330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2077B5-B17D-437C-BFBA-B24687EB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48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A18EC9-C1C6-4A7D-9F21-48802753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A5DAD77-D65C-4944-A587-CC4788AB2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FD4690D-0A20-4EC5-BA01-CB56AB27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92F1BDA-D474-4AA8-B5BC-AAE70512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830724-2B67-426F-AC4E-3119C7EB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8463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5945BA-FFE1-4BCA-9C11-9BF456AE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EFE6DB-E3CB-4A58-9C1D-9E5BA3CAF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A722474-CB2D-4052-A7D3-E503AC823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0385C07-2E28-4A4F-A4BD-72E2FA389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CDE953-18A6-44DA-9046-AE2E530C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3ABB534-F6B3-404A-8F0B-331B8AF9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577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9EF684-A8AA-4693-8633-6D0FBE0B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7E312D-876A-4F72-A3D1-AEBBC1655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94D5A0E-69EA-4498-A9D7-D6E190663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EA60794-EE83-4551-A79D-31F6B9A9A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C0437E5-5B6E-45A7-9C07-DA673DB04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09BD277-69F7-44B0-81F3-C574F72D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CF9D98-21DB-4650-AED0-9B1BD186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535A035-A117-4543-9B9F-80458327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676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67A255-4A9A-4010-A414-86F5E0A1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CA2B41F-8FAF-408B-9CA5-B8C5D0C4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6BF0E79-ABCF-460A-87FD-DC8825D5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CB8F227-7353-4888-9530-91B0AAD66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154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834C666-FBDA-4B9B-977C-D2AD50597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6EB9C3-3A80-4155-AAE3-AA98C1F2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954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B149AA-59C6-4A3D-8A8F-EB9D4426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3CE1EF-8272-4678-8735-776DC1AF4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8FAD18-BE8A-4E66-B802-E4BDEAF86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A7DF721-A46C-410A-9827-6AB2FDAB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E6FB32F-7DB1-41AC-933D-825B6981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CF84F33-6E4A-4BB8-8CFA-59E46A5B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076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7BFDD8-2F30-43D9-8434-43498CD8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0E76D16-3B97-4872-8995-E2DFB8C31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AB176BA-E775-4543-8527-50AAA5E5B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41E4058-D3AF-4851-BB6D-3ED39771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E0840B2-45CF-45B1-AEFB-BAACB060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03D159A-F12F-467F-BEC0-2505A52C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00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58C5D5-9505-42FF-8792-C0A0FD993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391E984-9CF0-49C2-8D17-28B77ADD3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F7DD76C-A7BA-4F5B-B237-CD9EE3CB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5850EBD-812F-4FF1-B403-423ABF8D1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C7CED2-A7FB-4243-AFA3-9EADF22D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540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E411930-D2A9-459A-A936-53D52DD1A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3D7AD4C-B4EE-439C-9CA8-25D42296E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8336A2-5F4F-4791-BC16-85250269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C71D97-47B5-4B3B-84A4-0C90B539C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787B17-BE4A-4F02-981A-CC1A1EC91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723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60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C511336-6EDB-44D4-B83D-B1E4CCB0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1166F56-8572-4079-8C8B-2999255F5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AEB50C3-2163-4CE7-849E-BFE53ABB1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216B7-5B8E-4E45-B3CC-039A15E41E42}" type="datetimeFigureOut">
              <a:rPr lang="fi-FI" smtClean="0"/>
              <a:t>24.3.2021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864E1D-15A2-41C7-8F1A-CD870CA29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C523E5-66D6-4896-A148-225AC4A02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30BF1-ABD2-4904-9429-4BEC7944C2B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C648F08-80B2-47C6-8B39-26946137BDE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986512" y="6356350"/>
            <a:ext cx="8114479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3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4AC977E4-ADAA-4C82-86B6-FD1BAB56D38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658" y="3204164"/>
            <a:ext cx="7312007" cy="302618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6151D28E-93EA-4F27-A822-AAB08C431855}"/>
              </a:ext>
            </a:extLst>
          </p:cNvPr>
          <p:cNvSpPr txBox="1"/>
          <p:nvPr/>
        </p:nvSpPr>
        <p:spPr>
          <a:xfrm>
            <a:off x="1548374" y="3585723"/>
            <a:ext cx="493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>
                <a:solidFill>
                  <a:schemeClr val="bg1"/>
                </a:solidFill>
                <a:latin typeface="+mj-lt"/>
              </a:rPr>
              <a:t>SPONSOR NAVIGATOR 2021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E0BAD7E-DCFA-4233-A73A-7BF23123F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18" y="1679098"/>
            <a:ext cx="6439965" cy="13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28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A93EE7-06C5-40ED-95BD-0652ED878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>
                <a:solidFill>
                  <a:srgbClr val="1AB49C"/>
                </a:solidFill>
              </a:rPr>
              <a:t>Sponsor</a:t>
            </a:r>
            <a:r>
              <a:rPr lang="fi-FI" dirty="0">
                <a:solidFill>
                  <a:srgbClr val="1AB49C"/>
                </a:solidFill>
              </a:rPr>
              <a:t> Navigator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-tietokanta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C84A94-5025-4734-8283-E7D586BC3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75014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Suomen kattavin sponsoroinnin ja kumppanuuksien tietokanta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Tietokannassa </a:t>
            </a:r>
            <a:r>
              <a:rPr lang="fi-FI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yli 1 500 kohdetta </a:t>
            </a: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– Urheilu, kulttuuri, tapahtumat, viihde, järjestöt, vaikuttajat.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Vuoden 2021 tutkimusta varten haastateltiin 2 112 täysi-ikäistä suomalaista helmi-maaliskuun aikana.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Otos vastaa sukupuolen, iän sekä suuralueiden osalta väestörakennetta pienoiskoossa.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Tutkimus toteutetaan </a:t>
            </a:r>
            <a:r>
              <a:rPr lang="fi-FI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Dynatan</a:t>
            </a: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internet-paneelin kautta. </a:t>
            </a:r>
            <a:b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fi-FI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Esomar</a:t>
            </a: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-ohjeistus)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fi-FI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Toteutus vuosittain (2006-2020 N: 26 000)</a:t>
            </a:r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9C81E0C0-0196-4747-B74E-F5468DB9E6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8112820"/>
              </p:ext>
            </p:extLst>
          </p:nvPr>
        </p:nvGraphicFramePr>
        <p:xfrm>
          <a:off x="6096000" y="812800"/>
          <a:ext cx="6311900" cy="5077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497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A93EE7-06C5-40ED-95BD-0652ED878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OTOS</a:t>
            </a:r>
            <a:endParaRPr lang="fi-FI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C84A94-5025-4734-8283-E7D586BC3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35923"/>
            <a:ext cx="10923494" cy="105559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Otos on kerätty ja painotettu vastaamaan Suomen väestöä yllä lueteltujen kohderyhmien mukaan</a:t>
            </a:r>
          </a:p>
          <a:p>
            <a:pPr marL="457200" lvl="1" indent="0">
              <a:buNone/>
            </a:pPr>
            <a:endParaRPr lang="fi-FI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Kohderyhmien koot raportissa ovat laskettu vuoden tilastokeskuksen väestötietojen perusteella per 31.12.2020</a:t>
            </a:r>
          </a:p>
          <a:p>
            <a:pPr lvl="1"/>
            <a:endParaRPr lang="fi-FI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i-FI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12637EA-65E3-44E4-A74B-5EAFB98D8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965" y="1239016"/>
            <a:ext cx="2568130" cy="33845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FA4DFCA-EB91-4C52-BA87-E3DD02740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518" y="1272400"/>
            <a:ext cx="1648338" cy="335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A93EE7-06C5-40ED-95BD-0652ED878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Sisällys</a:t>
            </a:r>
            <a:endParaRPr lang="fi-FI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C84A94-5025-4734-8283-E7D586BC3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294" y="1597025"/>
            <a:ext cx="4604359" cy="4351338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Urheilu</a:t>
            </a:r>
          </a:p>
          <a:p>
            <a:pPr lvl="1"/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Lajit</a:t>
            </a:r>
          </a:p>
          <a:p>
            <a:pPr lvl="1"/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Tapahtumat</a:t>
            </a:r>
          </a:p>
          <a:p>
            <a:pPr lvl="1"/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Maajoukkueet</a:t>
            </a:r>
          </a:p>
          <a:p>
            <a:pPr lvl="1"/>
            <a:r>
              <a:rPr lang="fi-F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Urheilijat</a:t>
            </a:r>
          </a:p>
          <a:p>
            <a:pPr lvl="1">
              <a:lnSpc>
                <a:spcPct val="70000"/>
              </a:lnSpc>
            </a:pPr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Yleinen kiinnostus</a:t>
            </a:r>
          </a:p>
          <a:p>
            <a:pPr lvl="1"/>
            <a:endParaRPr lang="fi-FI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3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Yleisurheiluun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8A2CF4-5AA8-4BC9-8C89-EADDDA210D64}"/>
              </a:ext>
            </a:extLst>
          </p:cNvPr>
          <p:cNvSpPr txBox="1"/>
          <p:nvPr/>
        </p:nvSpPr>
        <p:spPr>
          <a:xfrm>
            <a:off x="8292875" y="1706018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(68 lajia)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266F26E-483F-4313-8F35-5D67D397A8E5}"/>
              </a:ext>
            </a:extLst>
          </p:cNvPr>
          <p:cNvSpPr txBox="1"/>
          <p:nvPr/>
        </p:nvSpPr>
        <p:spPr>
          <a:xfrm>
            <a:off x="7982873" y="1336686"/>
            <a:ext cx="284200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Keskiarvo 2018/2019/2020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2844575" y="1700682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(68 lajia)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FCEDAD61-3F34-4524-92AA-9333D371754B}"/>
              </a:ext>
            </a:extLst>
          </p:cNvPr>
          <p:cNvCxnSpPr>
            <a:cxnSpLocks/>
          </p:cNvCxnSpPr>
          <p:nvPr/>
        </p:nvCxnSpPr>
        <p:spPr>
          <a:xfrm>
            <a:off x="6149340" y="1546412"/>
            <a:ext cx="0" cy="4689162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1E73372E-06E1-4987-8CF5-5A0D2BDBB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7335" y="2039236"/>
            <a:ext cx="4310246" cy="3962743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C5AE72D-3AED-49F2-8678-098453A11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238" y="1959981"/>
            <a:ext cx="2987299" cy="404199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7D23335-3172-47C6-A6FA-86A7C53E6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524" y="2045332"/>
            <a:ext cx="4310246" cy="39566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1A103F5-8AD1-4638-8561-A4A671A69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612" y="1959981"/>
            <a:ext cx="2993395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20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Ruotsi-otteluun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8A2CF4-5AA8-4BC9-8C89-EADDDA210D64}"/>
              </a:ext>
            </a:extLst>
          </p:cNvPr>
          <p:cNvSpPr txBox="1"/>
          <p:nvPr/>
        </p:nvSpPr>
        <p:spPr>
          <a:xfrm>
            <a:off x="9583560" y="1663221"/>
            <a:ext cx="21151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(59 tapahtumaa)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266F26E-483F-4313-8F35-5D67D397A8E5}"/>
              </a:ext>
            </a:extLst>
          </p:cNvPr>
          <p:cNvSpPr txBox="1"/>
          <p:nvPr/>
        </p:nvSpPr>
        <p:spPr>
          <a:xfrm>
            <a:off x="8162557" y="1326252"/>
            <a:ext cx="284200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Keskiarvo 2018/2019/2020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3772424" y="1616853"/>
            <a:ext cx="21241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(59 tapahtumaa)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FCEDAD61-3F34-4524-92AA-9333D371754B}"/>
              </a:ext>
            </a:extLst>
          </p:cNvPr>
          <p:cNvCxnSpPr>
            <a:cxnSpLocks/>
          </p:cNvCxnSpPr>
          <p:nvPr/>
        </p:nvCxnSpPr>
        <p:spPr>
          <a:xfrm>
            <a:off x="6149340" y="1546412"/>
            <a:ext cx="0" cy="4689162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uva 7">
            <a:extLst>
              <a:ext uri="{FF2B5EF4-FFF2-40B4-BE49-F238E27FC236}">
                <a16:creationId xmlns:a16="http://schemas.microsoft.com/office/drawing/2014/main" id="{1F871769-F723-47B1-B894-8E6FC04B1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770" y="2039236"/>
            <a:ext cx="4310246" cy="3962743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FD6D86C-956A-4315-98E0-5B22283D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403" y="1909240"/>
            <a:ext cx="2987299" cy="4041998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A61E637-A414-40D2-9A2A-1A49BA92A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344" y="2019961"/>
            <a:ext cx="4310246" cy="395664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0B423AEC-4D2D-4AE5-9A20-041B5D5D2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6895" y="1915336"/>
            <a:ext cx="2993395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71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Yleisurheilumaajoukkueeseen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7046780" y="1747747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(23 maajoukkuetta)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2994274-C214-497B-94E8-283BDED3D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365" y="2086301"/>
            <a:ext cx="4310246" cy="3962743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AE2AE1BE-A439-46EF-83D2-AB98A8A69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727" y="2007046"/>
            <a:ext cx="298729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2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Seuraaminen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55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6162" cy="1325563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1AB49C"/>
                </a:solidFill>
              </a:rPr>
              <a:t>Urheilun seuraaminen– </a:t>
            </a:r>
            <a:r>
              <a:rPr lang="fi-FI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82789" y="1350720"/>
            <a:ext cx="10515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Mistä kanavista seuraat urheilua?</a:t>
            </a:r>
          </a:p>
          <a:p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011D2E44-08A8-4FC0-B641-9C41E99CD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1652" y="2229700"/>
            <a:ext cx="4117459" cy="4213214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8634F20-043D-498E-9FDD-76D2C3C785CA}"/>
              </a:ext>
            </a:extLst>
          </p:cNvPr>
          <p:cNvSpPr txBox="1"/>
          <p:nvPr/>
        </p:nvSpPr>
        <p:spPr>
          <a:xfrm>
            <a:off x="8304695" y="1935495"/>
            <a:ext cx="8451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1800" dirty="0"/>
              <a:t>2020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4F9CA7A-1481-433A-B188-E1CDF2CD1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51" y="1997051"/>
            <a:ext cx="6224555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03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400" dirty="0">
                <a:solidFill>
                  <a:srgbClr val="1AB49C"/>
                </a:solidFill>
              </a:rPr>
              <a:t>Urheilun seuraaminen</a:t>
            </a:r>
            <a:r>
              <a:rPr lang="fi-FI" dirty="0">
                <a:solidFill>
                  <a:srgbClr val="1AB49C"/>
                </a:solidFill>
              </a:rPr>
              <a:t>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B63ECAB-9EDB-463B-ABD1-4D6B593EC6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909"/>
          <a:stretch/>
        </p:blipFill>
        <p:spPr>
          <a:xfrm>
            <a:off x="102584" y="2246834"/>
            <a:ext cx="12089416" cy="291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16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400" dirty="0">
                <a:solidFill>
                  <a:srgbClr val="1AB49C"/>
                </a:solidFill>
              </a:rPr>
              <a:t>Urheilun seuraaminen</a:t>
            </a:r>
            <a:r>
              <a:rPr lang="fi-FI" dirty="0">
                <a:solidFill>
                  <a:srgbClr val="1AB49C"/>
                </a:solidFill>
              </a:rPr>
              <a:t>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B3C6478-1383-468E-A785-77571C612B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81"/>
          <a:stretch/>
        </p:blipFill>
        <p:spPr>
          <a:xfrm>
            <a:off x="121920" y="2246834"/>
            <a:ext cx="12192000" cy="326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8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Lajit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91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85852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Kuinka kiinnostunut olet seuraavista urheilulajeista? Erittäin ja melko kiinnostuneet yhteensä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9784D15-8921-46CC-ABCC-51602C13F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51" y="1690688"/>
            <a:ext cx="5973120" cy="496508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37A4AF7-45CB-467D-96FC-D719765E7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016" y="1673174"/>
            <a:ext cx="5994190" cy="49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59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Yleisurheiluun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8A2CF4-5AA8-4BC9-8C89-EADDDA210D64}"/>
              </a:ext>
            </a:extLst>
          </p:cNvPr>
          <p:cNvSpPr txBox="1"/>
          <p:nvPr/>
        </p:nvSpPr>
        <p:spPr>
          <a:xfrm>
            <a:off x="8292875" y="1706018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(68 lajia)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266F26E-483F-4313-8F35-5D67D397A8E5}"/>
              </a:ext>
            </a:extLst>
          </p:cNvPr>
          <p:cNvSpPr txBox="1"/>
          <p:nvPr/>
        </p:nvSpPr>
        <p:spPr>
          <a:xfrm>
            <a:off x="7982873" y="1336686"/>
            <a:ext cx="284200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Keskiarvo 2018/2019/2020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2844575" y="1700682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(68 lajia)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FCEDAD61-3F34-4524-92AA-9333D371754B}"/>
              </a:ext>
            </a:extLst>
          </p:cNvPr>
          <p:cNvCxnSpPr>
            <a:cxnSpLocks/>
          </p:cNvCxnSpPr>
          <p:nvPr/>
        </p:nvCxnSpPr>
        <p:spPr>
          <a:xfrm>
            <a:off x="6149340" y="1546412"/>
            <a:ext cx="0" cy="4689162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1E73372E-06E1-4987-8CF5-5A0D2BDBB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7335" y="2039236"/>
            <a:ext cx="4310246" cy="3962743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C5AE72D-3AED-49F2-8678-098453A11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238" y="1959981"/>
            <a:ext cx="2987299" cy="404199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7D23335-3172-47C6-A6FA-86A7C53E6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524" y="2045332"/>
            <a:ext cx="4310246" cy="39566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1A103F5-8AD1-4638-8561-A4A671A69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612" y="1959981"/>
            <a:ext cx="2993395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8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kehitys top 10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- 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väestö 18+</a:t>
            </a:r>
            <a:endParaRPr kumimoji="0" lang="fi-FI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531587D-6FCC-4724-850F-F6299AE8D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7" y="1690688"/>
            <a:ext cx="9798346" cy="48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03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Kiinnostuksen kehitys -urheilulajit </a:t>
            </a:r>
            <a:br>
              <a:rPr lang="fi-FI" dirty="0">
                <a:solidFill>
                  <a:srgbClr val="1AB49C"/>
                </a:solidFill>
              </a:rPr>
            </a:b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E03B104-C79A-43CE-A6AA-18AF9D03B821}"/>
              </a:ext>
            </a:extLst>
          </p:cNvPr>
          <p:cNvSpPr txBox="1"/>
          <p:nvPr/>
        </p:nvSpPr>
        <p:spPr>
          <a:xfrm>
            <a:off x="1546412" y="4406072"/>
            <a:ext cx="9695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Kiinnostus urheilulajeihin keskimäärin on ollut isossa kuvassa vakaata viimeiset 7 vuotta.</a:t>
            </a:r>
          </a:p>
          <a:p>
            <a:r>
              <a:rPr lang="fi-FI" dirty="0"/>
              <a:t>2006 oli urheilun kannalta merkittävä vuosi menestyksen kannalta (esimerkiksi Torinon olympialaisten menestys), jonka jälkeen kiinnostustrendi oli hetken laskeva. Ennen vuotta 2014 kiinnostus lajeihin mitattiin monivalintakysymyksenä, 2014 eteenpäin skaalakysymyksenä.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2DA53BF-EEFB-46B3-B643-CBBBADB28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59" y="5855858"/>
            <a:ext cx="10542270" cy="37719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491BBD20-B9F6-4FA5-9D62-3FD24A116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8165"/>
            <a:ext cx="12192000" cy="265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53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21- 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501EB58C-2EAA-4833-8C83-963F60A541E4}"/>
              </a:ext>
            </a:extLst>
          </p:cNvPr>
          <p:cNvSpPr txBox="1"/>
          <p:nvPr/>
        </p:nvSpPr>
        <p:spPr>
          <a:xfrm>
            <a:off x="864000" y="1385852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Kuinka kiinnostunut olet seuraavista urheilulajeista? Erittäin ja melko kiinnostuneet yhteensä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BA47625-D82F-424A-9D60-764692C02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35" y="1937708"/>
            <a:ext cx="5370282" cy="4414922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E0A1851-1EFD-4A7B-AE44-9B985E1C1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93" y="1937708"/>
            <a:ext cx="5370282" cy="4414922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73A61E4-DCDF-4DDF-9AF5-FB39A15CF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5482" y="1937708"/>
            <a:ext cx="5370282" cy="441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11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urheilulajeista?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6F841E3-E734-4C76-9622-7DBF7F75AA99}"/>
              </a:ext>
            </a:extLst>
          </p:cNvPr>
          <p:cNvSpPr txBox="1"/>
          <p:nvPr/>
        </p:nvSpPr>
        <p:spPr>
          <a:xfrm>
            <a:off x="8601437" y="1790856"/>
            <a:ext cx="31164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1800" dirty="0"/>
              <a:t>2020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A4ABD67-F529-42EF-9FA8-1F2BE1EC8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3382" y="2062241"/>
            <a:ext cx="4121609" cy="42175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D1C99B2-979D-4538-BAB3-922F46425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33" y="1278960"/>
            <a:ext cx="6093738" cy="528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12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kehitys top 10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Sijoitus - </a:t>
            </a:r>
            <a:r>
              <a:rPr lang="fi-FI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naiset</a:t>
            </a:r>
            <a:endParaRPr lang="fi-FI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78C1052-9CAB-4E2A-9CA1-F8EB988B3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456" y="1690688"/>
            <a:ext cx="9404620" cy="4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urheilulajeista?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AC6CA3F-AFE7-4DB8-B3A0-D543801FA582}"/>
              </a:ext>
            </a:extLst>
          </p:cNvPr>
          <p:cNvSpPr txBox="1"/>
          <p:nvPr/>
        </p:nvSpPr>
        <p:spPr>
          <a:xfrm>
            <a:off x="9166214" y="1729042"/>
            <a:ext cx="31164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1800" dirty="0"/>
              <a:t>2020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18743C6-62C7-4E48-963D-0D162184B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1579" y="2006590"/>
            <a:ext cx="4342221" cy="444331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ADEB8E7D-EA17-4854-B9C8-784375759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954" y="1237934"/>
            <a:ext cx="6281995" cy="544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1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kehitys top 10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Sijoitus - </a:t>
            </a:r>
            <a:r>
              <a:rPr lang="fi-FI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miehet</a:t>
            </a:r>
            <a:endParaRPr lang="fi-FI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40B0321-0A4C-4207-A6C3-44A73FC25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77" y="1690688"/>
            <a:ext cx="10033223" cy="499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2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ikäryhmät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55626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44464202-E70F-48EB-8D3A-FC1039D24986}"/>
              </a:ext>
            </a:extLst>
          </p:cNvPr>
          <p:cNvCxnSpPr>
            <a:cxnSpLocks/>
          </p:cNvCxnSpPr>
          <p:nvPr/>
        </p:nvCxnSpPr>
        <p:spPr>
          <a:xfrm flipH="1">
            <a:off x="6351165" y="2023574"/>
            <a:ext cx="13335" cy="4390673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07EFCC40-0788-40B2-8A12-C1E74E4B5A3C}"/>
              </a:ext>
            </a:extLst>
          </p:cNvPr>
          <p:cNvCxnSpPr>
            <a:cxnSpLocks/>
          </p:cNvCxnSpPr>
          <p:nvPr/>
        </p:nvCxnSpPr>
        <p:spPr>
          <a:xfrm>
            <a:off x="9192637" y="2023574"/>
            <a:ext cx="0" cy="4469300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DC7B3685-EAE8-48AF-9138-C77041A3E3A1}"/>
              </a:ext>
            </a:extLst>
          </p:cNvPr>
          <p:cNvCxnSpPr>
            <a:cxnSpLocks/>
          </p:cNvCxnSpPr>
          <p:nvPr/>
        </p:nvCxnSpPr>
        <p:spPr>
          <a:xfrm flipH="1">
            <a:off x="3451860" y="2023574"/>
            <a:ext cx="1343" cy="4510314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>
            <a:extLst>
              <a:ext uri="{FF2B5EF4-FFF2-40B4-BE49-F238E27FC236}">
                <a16:creationId xmlns:a16="http://schemas.microsoft.com/office/drawing/2014/main" id="{D792907D-2405-4617-8F63-C5255F34A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19" y="2200423"/>
            <a:ext cx="3543001" cy="451031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0E1A9F4-39C3-4A5C-8925-C4BC8EC57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06" y="2241437"/>
            <a:ext cx="3506543" cy="446390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CE20F8A5-1A17-412F-AA54-947BE9B47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744" y="2246834"/>
            <a:ext cx="3441552" cy="438116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7D717DA-A33B-4C19-9A69-0D5C94D48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1179" y="2211463"/>
            <a:ext cx="3510783" cy="44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89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5C5E3F06-BED9-42F0-84E9-5D041530D70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-161368" y="2156761"/>
            <a:ext cx="4237566" cy="4336114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7802FFF6-6C54-462E-BCB4-D6938DD96DDA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025563" y="2156761"/>
            <a:ext cx="4237565" cy="43361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ikäryhmät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55626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DBD35651-FAE6-4E35-B2B7-ED1C840F7719}"/>
              </a:ext>
            </a:extLst>
          </p:cNvPr>
          <p:cNvCxnSpPr>
            <a:cxnSpLocks/>
          </p:cNvCxnSpPr>
          <p:nvPr/>
        </p:nvCxnSpPr>
        <p:spPr>
          <a:xfrm flipH="1">
            <a:off x="3451860" y="2023574"/>
            <a:ext cx="1343" cy="4510314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44464202-E70F-48EB-8D3A-FC1039D24986}"/>
              </a:ext>
            </a:extLst>
          </p:cNvPr>
          <p:cNvCxnSpPr>
            <a:cxnSpLocks/>
          </p:cNvCxnSpPr>
          <p:nvPr/>
        </p:nvCxnSpPr>
        <p:spPr>
          <a:xfrm flipH="1">
            <a:off x="6351165" y="2023574"/>
            <a:ext cx="13335" cy="4390673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07EFCC40-0788-40B2-8A12-C1E74E4B5A3C}"/>
              </a:ext>
            </a:extLst>
          </p:cNvPr>
          <p:cNvCxnSpPr>
            <a:cxnSpLocks/>
          </p:cNvCxnSpPr>
          <p:nvPr/>
        </p:nvCxnSpPr>
        <p:spPr>
          <a:xfrm>
            <a:off x="9192637" y="2023574"/>
            <a:ext cx="0" cy="4469300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Kuva 14">
            <a:extLst>
              <a:ext uri="{FF2B5EF4-FFF2-40B4-BE49-F238E27FC236}">
                <a16:creationId xmlns:a16="http://schemas.microsoft.com/office/drawing/2014/main" id="{1EFC9645-DD63-40D9-B230-BA33C0A8C70E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570643" y="2124759"/>
            <a:ext cx="4311301" cy="4411564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5B0F8624-696A-4F3E-A51A-835B61A05F7C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555427" y="2122324"/>
            <a:ext cx="4311301" cy="4411564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B1D268EC-25F2-4818-BB50-070A6769A32D}"/>
              </a:ext>
            </a:extLst>
          </p:cNvPr>
          <p:cNvSpPr txBox="1"/>
          <p:nvPr/>
        </p:nvSpPr>
        <p:spPr>
          <a:xfrm>
            <a:off x="5721163" y="1483891"/>
            <a:ext cx="9096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2400" b="1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627249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93BBCB4-5C47-40F4-9B32-B6575832B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3383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9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urheilulajeihin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EE4A3814-1CB1-4F1A-8F7E-E849536A8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7" y="2252768"/>
            <a:ext cx="12168305" cy="36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05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Tapahtumat</a:t>
            </a:r>
          </a:p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Kotimaiset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549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urheilutapahtumista?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90B1914-D94F-4BEC-A44E-862C3915A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37" y="1930795"/>
            <a:ext cx="6504996" cy="4663844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63B579B-C799-4311-9477-D19CE526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389" y="1779238"/>
            <a:ext cx="4439840" cy="493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94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Ruotsi-otteluun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8A2CF4-5AA8-4BC9-8C89-EADDDA210D64}"/>
              </a:ext>
            </a:extLst>
          </p:cNvPr>
          <p:cNvSpPr txBox="1"/>
          <p:nvPr/>
        </p:nvSpPr>
        <p:spPr>
          <a:xfrm>
            <a:off x="9583560" y="1663221"/>
            <a:ext cx="21151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(59 tapahtumaa)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266F26E-483F-4313-8F35-5D67D397A8E5}"/>
              </a:ext>
            </a:extLst>
          </p:cNvPr>
          <p:cNvSpPr txBox="1"/>
          <p:nvPr/>
        </p:nvSpPr>
        <p:spPr>
          <a:xfrm>
            <a:off x="8162557" y="1326252"/>
            <a:ext cx="284200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Keskiarvo 2018/2019/2020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3772424" y="1616853"/>
            <a:ext cx="21241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(59 tapahtumaa)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FCEDAD61-3F34-4524-92AA-9333D371754B}"/>
              </a:ext>
            </a:extLst>
          </p:cNvPr>
          <p:cNvCxnSpPr>
            <a:cxnSpLocks/>
          </p:cNvCxnSpPr>
          <p:nvPr/>
        </p:nvCxnSpPr>
        <p:spPr>
          <a:xfrm>
            <a:off x="6149340" y="1546412"/>
            <a:ext cx="0" cy="4689162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uva 7">
            <a:extLst>
              <a:ext uri="{FF2B5EF4-FFF2-40B4-BE49-F238E27FC236}">
                <a16:creationId xmlns:a16="http://schemas.microsoft.com/office/drawing/2014/main" id="{1F871769-F723-47B1-B894-8E6FC04B1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770" y="2039236"/>
            <a:ext cx="4310246" cy="3962743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FD6D86C-956A-4315-98E0-5B22283D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403" y="1909240"/>
            <a:ext cx="2987299" cy="4041998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A61E637-A414-40D2-9A2A-1A49BA92A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344" y="2019961"/>
            <a:ext cx="4310246" cy="395664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0B423AEC-4D2D-4AE5-9A20-041B5D5D2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6895" y="1915336"/>
            <a:ext cx="2993395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02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urheilutapahtumista?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61DFE2D-6AD0-4587-8D12-6ECBEBB4500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272675" y="1737724"/>
            <a:ext cx="4873974" cy="49819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49981AD1-DBC8-48BF-919A-9F090C71417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153935" y="1690688"/>
            <a:ext cx="4873974" cy="498744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C61D317-C3D4-42D7-92CA-81A3F1FF3245}"/>
              </a:ext>
            </a:extLst>
          </p:cNvPr>
          <p:cNvSpPr txBox="1"/>
          <p:nvPr/>
        </p:nvSpPr>
        <p:spPr>
          <a:xfrm>
            <a:off x="9292031" y="1690688"/>
            <a:ext cx="9096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2400" b="1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387409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204A859-16F1-4BE4-9360-B3EFEBC01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7171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23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480FC16-C57A-495D-83AD-981CB5F60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1388"/>
            <a:ext cx="12192000" cy="310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10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Tapahtumat</a:t>
            </a:r>
          </a:p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Kansainväliset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04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38200" y="1374384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urheilutapahtumista?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98D770B-1556-485F-A5A4-E98DF72122B9}"/>
              </a:ext>
            </a:extLst>
          </p:cNvPr>
          <p:cNvSpPr txBox="1"/>
          <p:nvPr/>
        </p:nvSpPr>
        <p:spPr>
          <a:xfrm>
            <a:off x="8644277" y="1876632"/>
            <a:ext cx="8451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1800" dirty="0"/>
              <a:t>2020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7F9C79C-CB11-4590-9B22-BCD41BF79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5212" y="2199410"/>
            <a:ext cx="4363253" cy="446472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E28B54D-A21D-4180-BD17-114A064E1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642" y="1828800"/>
            <a:ext cx="6330748" cy="486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12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7A9DCAE-898B-4A35-A86B-7C84DB6EE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7339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20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urheilutapahtumiin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7155384-9098-48B6-B3B9-E133C6E61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5736"/>
            <a:ext cx="12192000" cy="310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29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Maajoukkueet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55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maajoukkueisiin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Kuinka kiinnostunut olet seuraavista maajoukkueista? Erittäin ja melko kiinnostuneet yhteensä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63DD61C-125C-45A6-B533-9542FC39AC3B}"/>
              </a:ext>
            </a:extLst>
          </p:cNvPr>
          <p:cNvSpPr txBox="1"/>
          <p:nvPr/>
        </p:nvSpPr>
        <p:spPr>
          <a:xfrm>
            <a:off x="8453519" y="1918655"/>
            <a:ext cx="84512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fi-FI" sz="1800" dirty="0"/>
              <a:t>2020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53AD7B3-491F-4D93-B2EA-A66AE55B5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7064" y="2191871"/>
            <a:ext cx="4253526" cy="435244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B001F46-AD36-4395-AFC8-99C2EE124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00" y="1848835"/>
            <a:ext cx="6964117" cy="499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35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F90E309-B4B9-421D-A925-570ED41D5158}"/>
              </a:ext>
            </a:extLst>
          </p:cNvPr>
          <p:cNvSpPr txBox="1">
            <a:spLocks/>
          </p:cNvSpPr>
          <p:nvPr/>
        </p:nvSpPr>
        <p:spPr>
          <a:xfrm>
            <a:off x="838200" y="495846"/>
            <a:ext cx="10515600" cy="88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1AB49C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Kiinnostus Yleisurheilumaajoukkueeseen 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– 2021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E2CE4B-1402-4D9A-A01D-06F8DD4FE987}"/>
              </a:ext>
            </a:extLst>
          </p:cNvPr>
          <p:cNvSpPr txBox="1"/>
          <p:nvPr/>
        </p:nvSpPr>
        <p:spPr>
          <a:xfrm>
            <a:off x="7046780" y="1747747"/>
            <a:ext cx="379385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Sijoitus kohderyhmässä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(23 maajoukkuetta)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2994274-C214-497B-94E8-283BDED3D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365" y="2086301"/>
            <a:ext cx="4310246" cy="3962743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AE2AE1BE-A439-46EF-83D2-AB98A8A69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727" y="2007046"/>
            <a:ext cx="298729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13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maajoukkueisiin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F077454-586B-48B9-9F3C-A097A5E7E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3383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659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Kiinnostus maajoukkueisiin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5403AE0-9E99-49A1-9C7E-6E51DED25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3470"/>
            <a:ext cx="12192000" cy="310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10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URHEILU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07A4662-1F8C-47A5-BE78-2B585CB3F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Yksilöt</a:t>
            </a:r>
          </a:p>
          <a:p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86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dirty="0">
                <a:solidFill>
                  <a:srgbClr val="1AB49C"/>
                </a:solidFill>
              </a:rPr>
              <a:t>Yksilöiden seuraaminen/fanittaminen– </a:t>
            </a:r>
            <a:r>
              <a:rPr lang="fi-FI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Keitä alla listattuja urheilijoita seuraat/fanitat?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D189BF5-BF35-470E-81C2-E6F2B0760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119"/>
          <a:stretch/>
        </p:blipFill>
        <p:spPr>
          <a:xfrm>
            <a:off x="-701999" y="1718138"/>
            <a:ext cx="6692664" cy="456836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C0045C6-2E2E-468B-86AB-93D68B60F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382" y="1867503"/>
            <a:ext cx="1920595" cy="449135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060898A-AC4B-439E-92C4-C05E739E4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001" y="2000349"/>
            <a:ext cx="1553587" cy="435850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5E835275-B998-4ACF-8F2D-E459EE9CB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010" y="2000349"/>
            <a:ext cx="1553588" cy="435850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E194190-3167-433D-BE03-05B622439F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1021" y="1929653"/>
            <a:ext cx="1030140" cy="442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34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dirty="0">
                <a:solidFill>
                  <a:srgbClr val="1AB49C"/>
                </a:solidFill>
              </a:rPr>
              <a:t>Yksilöiden seuraaminen/fanittaminen– </a:t>
            </a:r>
            <a:r>
              <a:rPr lang="fi-FI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515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Keitä alla listattuja urheilijoita seuraat/fanitat?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EFD7D51-724C-4242-85A7-0076E2C8CF2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113695" y="1965893"/>
            <a:ext cx="4606509" cy="471363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0DECAF4-7619-428B-84CF-4697AB15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574822" y="1912805"/>
            <a:ext cx="4658389" cy="4766725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53A7E1A-3E6A-4906-9CF5-FB0B4CC5F846}"/>
              </a:ext>
            </a:extLst>
          </p:cNvPr>
          <p:cNvSpPr txBox="1"/>
          <p:nvPr/>
        </p:nvSpPr>
        <p:spPr>
          <a:xfrm>
            <a:off x="5574822" y="1728139"/>
            <a:ext cx="92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44707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Yksilöiden seuraaminen/fanittaminen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A963D58-B742-4873-BCA7-3BB27E28BEF4}"/>
              </a:ext>
            </a:extLst>
          </p:cNvPr>
          <p:cNvSpPr txBox="1"/>
          <p:nvPr/>
        </p:nvSpPr>
        <p:spPr>
          <a:xfrm>
            <a:off x="864000" y="1379128"/>
            <a:ext cx="103718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20</a:t>
            </a:r>
            <a:endParaRPr lang="fi-FI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13738AB-08CF-45DD-BA28-2A0CEB5FD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3385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14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Yksilöiden seuraaminen/fanittaminen–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79A9E9B-6CFF-4F92-AC83-D861E7A5AA41}"/>
              </a:ext>
            </a:extLst>
          </p:cNvPr>
          <p:cNvSpPr txBox="1"/>
          <p:nvPr/>
        </p:nvSpPr>
        <p:spPr>
          <a:xfrm>
            <a:off x="864000" y="1379128"/>
            <a:ext cx="103718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20</a:t>
            </a:r>
            <a:endParaRPr lang="fi-FI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D554874-3819-4A8C-8836-280B76C85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0172"/>
            <a:ext cx="12192000" cy="311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142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50F9C-FA8F-4EAA-81FC-D17DDD0FB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</a:t>
            </a:r>
          </a:p>
        </p:txBody>
      </p:sp>
    </p:spTree>
    <p:extLst>
      <p:ext uri="{BB962C8B-B14F-4D97-AF65-F5344CB8AC3E}">
        <p14:creationId xmlns:p14="http://schemas.microsoft.com/office/powerpoint/2010/main" val="3666503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639C8A-A8B0-4142-8DB1-AAAC0688F61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Mistä alla listatuista asioista olet kiinnostunut?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C5E9F145-9F76-470E-875E-E24A463507F0}"/>
              </a:ext>
            </a:extLst>
          </p:cNvPr>
          <p:cNvCxnSpPr/>
          <p:nvPr/>
        </p:nvCxnSpPr>
        <p:spPr>
          <a:xfrm>
            <a:off x="6162787" y="2003403"/>
            <a:ext cx="0" cy="4212000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>
            <a:extLst>
              <a:ext uri="{FF2B5EF4-FFF2-40B4-BE49-F238E27FC236}">
                <a16:creationId xmlns:a16="http://schemas.microsoft.com/office/drawing/2014/main" id="{F83B65A5-CA1A-4649-90F2-DF1CC9844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7788"/>
            <a:ext cx="6285928" cy="482749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C7C31A7-8AF0-4610-BC99-3EF9F1534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072" y="1779238"/>
            <a:ext cx="6285928" cy="482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105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väestö 18+</a:t>
            </a: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C5E9F145-9F76-470E-875E-E24A463507F0}"/>
              </a:ext>
            </a:extLst>
          </p:cNvPr>
          <p:cNvCxnSpPr/>
          <p:nvPr/>
        </p:nvCxnSpPr>
        <p:spPr>
          <a:xfrm>
            <a:off x="6149340" y="2023574"/>
            <a:ext cx="0" cy="4212000"/>
          </a:xfrm>
          <a:prstGeom prst="line">
            <a:avLst/>
          </a:prstGeom>
          <a:ln w="50800">
            <a:solidFill>
              <a:srgbClr val="1AB49C">
                <a:alpha val="48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EB5D4B59-250E-452E-A4C2-DCB5FB6FDB9D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Q: Mistä alla listatuista asioista olet kiinnostunut?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BF2E5EA-9F06-4B86-B5B3-A240003F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59" y="1798264"/>
            <a:ext cx="6343197" cy="487147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D8AC1E1-9B26-4940-B60E-9AE8A79BE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354" y="1779238"/>
            <a:ext cx="6343197" cy="48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899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 </a:t>
            </a:r>
            <a:r>
              <a:rPr lang="fi-FI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vs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2020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D517867-5780-4419-9040-1868383DFD87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Mistä alla listatuista asioista olet kiinnostunut?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668313F-E9F8-4616-9274-58D182ACC182}"/>
              </a:ext>
            </a:extLst>
          </p:cNvPr>
          <p:cNvSpPr txBox="1"/>
          <p:nvPr/>
        </p:nvSpPr>
        <p:spPr>
          <a:xfrm>
            <a:off x="2433918" y="1848970"/>
            <a:ext cx="948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Nousijat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BDA3DB-B983-4F27-AB60-1BC081C65D2B}"/>
              </a:ext>
            </a:extLst>
          </p:cNvPr>
          <p:cNvSpPr txBox="1"/>
          <p:nvPr/>
        </p:nvSpPr>
        <p:spPr>
          <a:xfrm>
            <a:off x="7810500" y="1848970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Laskijat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C97D22E-71CC-483D-8BEB-A793427B3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750" y="2288035"/>
            <a:ext cx="2642045" cy="421500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951BB7C-630D-487B-929D-FCD6BC707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698" y="2218302"/>
            <a:ext cx="2642045" cy="42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092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dirty="0">
                <a:solidFill>
                  <a:srgbClr val="1AB49C"/>
                </a:solidFill>
              </a:rPr>
              <a:t>Yleinen kiinnostus – </a:t>
            </a:r>
            <a:r>
              <a:rPr lang="fi-FI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 </a:t>
            </a:r>
            <a:r>
              <a:rPr lang="fi-FI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vs</a:t>
            </a:r>
            <a:r>
              <a:rPr lang="fi-FI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2020/2019/2018 keskiarvo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D517867-5780-4419-9040-1868383DFD87}"/>
              </a:ext>
            </a:extLst>
          </p:cNvPr>
          <p:cNvSpPr txBox="1"/>
          <p:nvPr/>
        </p:nvSpPr>
        <p:spPr>
          <a:xfrm>
            <a:off x="864000" y="1379128"/>
            <a:ext cx="103718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Q: Mistä alla listatuista asioista olet kiinnostunut?</a:t>
            </a: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668313F-E9F8-4616-9274-58D182ACC182}"/>
              </a:ext>
            </a:extLst>
          </p:cNvPr>
          <p:cNvSpPr txBox="1"/>
          <p:nvPr/>
        </p:nvSpPr>
        <p:spPr>
          <a:xfrm>
            <a:off x="2433918" y="1848970"/>
            <a:ext cx="948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Nousijat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BDA3DB-B983-4F27-AB60-1BC081C65D2B}"/>
              </a:ext>
            </a:extLst>
          </p:cNvPr>
          <p:cNvSpPr txBox="1"/>
          <p:nvPr/>
        </p:nvSpPr>
        <p:spPr>
          <a:xfrm>
            <a:off x="7810500" y="1848970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Laskijat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D8149E9-0199-46C7-A1EF-ECD7D7E09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565" y="2288033"/>
            <a:ext cx="2642045" cy="421500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BFA47EA-9FAD-4D7F-B9BE-B05DDE167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129" y="2288032"/>
            <a:ext cx="2642045" cy="42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25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Naiset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717F5C2-CC50-447F-98A9-AA2C97D16421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7939B21-9717-4E21-8769-CF5D79B3B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4747"/>
            <a:ext cx="12192000" cy="35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995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top 20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Miehet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9D29F9-0100-4969-9A4F-852351C88C8E}"/>
              </a:ext>
            </a:extLst>
          </p:cNvPr>
          <p:cNvSpPr txBox="1"/>
          <p:nvPr/>
        </p:nvSpPr>
        <p:spPr>
          <a:xfrm>
            <a:off x="90678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18-29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9DB5E93-35A6-4ED9-B3ED-E040A284C742}"/>
              </a:ext>
            </a:extLst>
          </p:cNvPr>
          <p:cNvSpPr txBox="1"/>
          <p:nvPr/>
        </p:nvSpPr>
        <p:spPr>
          <a:xfrm>
            <a:off x="356235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30-44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9DA16A4-2D24-47CC-A5DF-09B0389F0569}"/>
              </a:ext>
            </a:extLst>
          </p:cNvPr>
          <p:cNvSpPr txBox="1"/>
          <p:nvPr/>
        </p:nvSpPr>
        <p:spPr>
          <a:xfrm>
            <a:off x="621792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45-59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93EF9F2-5E73-415D-9092-73FAF01B9D5D}"/>
              </a:ext>
            </a:extLst>
          </p:cNvPr>
          <p:cNvSpPr txBox="1"/>
          <p:nvPr/>
        </p:nvSpPr>
        <p:spPr>
          <a:xfrm>
            <a:off x="8873490" y="1846724"/>
            <a:ext cx="25450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60+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2273B94-64A5-4C2B-935D-D98E61B14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1711"/>
            <a:ext cx="12192000" cy="311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12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2BE914-9132-4A3A-87AF-A8CF68C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1AB49C"/>
                </a:solidFill>
              </a:rPr>
              <a:t>Yleinen kiinnostus – </a:t>
            </a:r>
            <a: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Urheilun seuraaminen</a:t>
            </a:r>
            <a:br>
              <a:rPr lang="fi-FI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i-FI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Sijoitus väestö 18+</a:t>
            </a:r>
            <a:endParaRPr lang="fi-FI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7EFBE0F-4992-4C0D-B1A0-00E854A9B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31" y="2093860"/>
            <a:ext cx="10457556" cy="37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14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kautettu 3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12537</TotalTime>
  <Words>758</Words>
  <Application>Microsoft Office PowerPoint</Application>
  <PresentationFormat>Laajakuva</PresentationFormat>
  <Paragraphs>200</Paragraphs>
  <Slides>53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Courier New</vt:lpstr>
      <vt:lpstr>Office-teema</vt:lpstr>
      <vt:lpstr>PowerPoint-esitys</vt:lpstr>
      <vt:lpstr>Sponsor Navigator -tietokanta</vt:lpstr>
      <vt:lpstr>OTOS</vt:lpstr>
      <vt:lpstr>Sisällys</vt:lpstr>
      <vt:lpstr>PowerPoint-esitys</vt:lpstr>
      <vt:lpstr>PowerPoint-esitys</vt:lpstr>
      <vt:lpstr>PowerPoint-esitys</vt:lpstr>
      <vt:lpstr>URHEILU</vt:lpstr>
      <vt:lpstr>Urheilun seuraaminen– väestö 18+</vt:lpstr>
      <vt:lpstr>Urheilun seuraaminen– Naiset</vt:lpstr>
      <vt:lpstr>Urheilun seuraaminen– Miehet</vt:lpstr>
      <vt:lpstr>URHEILU</vt:lpstr>
      <vt:lpstr>Kiinnostus urheilulajeihin top 20 – väestö 18+</vt:lpstr>
      <vt:lpstr>PowerPoint-esitys</vt:lpstr>
      <vt:lpstr>Kiinnostus urheilulajeihin – kehitys top 10</vt:lpstr>
      <vt:lpstr>Kiinnostuksen kehitys -urheilulajit  väestö 18+</vt:lpstr>
      <vt:lpstr>Kiinnostus urheilulajeihin 21-  väestö 18+</vt:lpstr>
      <vt:lpstr>Kiinnostus urheilulajeihin top 20 – naiset</vt:lpstr>
      <vt:lpstr>Kiinnostus urheilulajeihin – kehitys top 10</vt:lpstr>
      <vt:lpstr>Kiinnostus urheilulajeihin top 20 – miehet</vt:lpstr>
      <vt:lpstr>Kiinnostus urheilulajeihin – kehitys top 10</vt:lpstr>
      <vt:lpstr>Kiinnostus urheilulajeihin top 20 – ikäryhmät</vt:lpstr>
      <vt:lpstr>Kiinnostus urheilulajeihin top 20 – ikäryhmät</vt:lpstr>
      <vt:lpstr>Kiinnostus urheilulajeihin – Naiset</vt:lpstr>
      <vt:lpstr>Kiinnostus urheilulajeihin – Miehet</vt:lpstr>
      <vt:lpstr>URHEILU</vt:lpstr>
      <vt:lpstr>Kiinnostus urheilutapahtumiin – väestö 18+</vt:lpstr>
      <vt:lpstr>PowerPoint-esitys</vt:lpstr>
      <vt:lpstr>Kiinnostus urheilutapahtumiin – väestö 18+</vt:lpstr>
      <vt:lpstr>Kiinnostus urheilutapahtumiin top 20 – Naiset</vt:lpstr>
      <vt:lpstr>Kiinnostus urheilutapahtumiin – Miehet</vt:lpstr>
      <vt:lpstr>URHEILU</vt:lpstr>
      <vt:lpstr>Kiinnostus urheilutapahtumiin – väestö 18+</vt:lpstr>
      <vt:lpstr>Kiinnostus urheilutapahtumiin – Naiset</vt:lpstr>
      <vt:lpstr>Kiinnostus urheilutapahtumiin – Miehet</vt:lpstr>
      <vt:lpstr>URHEILU</vt:lpstr>
      <vt:lpstr>Kiinnostus maajoukkueisiin – väestö 18+</vt:lpstr>
      <vt:lpstr>PowerPoint-esitys</vt:lpstr>
      <vt:lpstr>Kiinnostus maajoukkueisiin – Naiset</vt:lpstr>
      <vt:lpstr>Kiinnostus maajoukkueisiin – Miehet</vt:lpstr>
      <vt:lpstr>URHEILU</vt:lpstr>
      <vt:lpstr>Yksilöiden seuraaminen/fanittaminen– väestö 18+</vt:lpstr>
      <vt:lpstr>Yksilöiden seuraaminen/fanittaminen– väestö 18+</vt:lpstr>
      <vt:lpstr>Yksilöiden seuraaminen/fanittaminen – Naiset</vt:lpstr>
      <vt:lpstr>Yksilöiden seuraaminen/fanittaminen– Miehet</vt:lpstr>
      <vt:lpstr>Yleinen kiinnostus</vt:lpstr>
      <vt:lpstr>Yleinen kiinnostus – väestö 18+</vt:lpstr>
      <vt:lpstr>Yleinen kiinnostus – väestö 18+</vt:lpstr>
      <vt:lpstr>Yleinen kiinnostus – 2021 vs 2020</vt:lpstr>
      <vt:lpstr>Yleinen kiinnostus – 2021 vs 2020/2019/2018 keskiarvo</vt:lpstr>
      <vt:lpstr>Yleinen kiinnostus top 20 – Naiset</vt:lpstr>
      <vt:lpstr>Yleinen kiinnostus top 20 – Miehet</vt:lpstr>
      <vt:lpstr>Yleinen kiinnostus – Urheilun seuraaminen Sijoitus väestö 18+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laura</dc:creator>
  <cp:lastModifiedBy>Jari Töykkä</cp:lastModifiedBy>
  <cp:revision>494</cp:revision>
  <dcterms:created xsi:type="dcterms:W3CDTF">2017-08-15T10:02:08Z</dcterms:created>
  <dcterms:modified xsi:type="dcterms:W3CDTF">2021-03-24T17:09:25Z</dcterms:modified>
</cp:coreProperties>
</file>