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430" r:id="rId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085B"/>
    <a:srgbClr val="89C53F"/>
    <a:srgbClr val="EE7F00"/>
    <a:srgbClr val="C20016"/>
    <a:srgbClr val="008FCB"/>
    <a:srgbClr val="920C42"/>
    <a:srgbClr val="005E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Normaali tyyli 1 - Korostu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8" autoAdjust="0"/>
    <p:restoredTop sz="97580" autoAdjust="0"/>
  </p:normalViewPr>
  <p:slideViewPr>
    <p:cSldViewPr>
      <p:cViewPr>
        <p:scale>
          <a:sx n="150" d="100"/>
          <a:sy n="150" d="100"/>
        </p:scale>
        <p:origin x="-1480" y="-96"/>
      </p:cViewPr>
      <p:guideLst>
        <p:guide orient="horz" pos="2994"/>
        <p:guide orient="horz" pos="544"/>
        <p:guide orient="horz" pos="91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68B61-52AF-4FA7-AFE5-44A1F0CF1CDE}" type="datetimeFigureOut">
              <a:rPr lang="fi-FI" smtClean="0"/>
              <a:t>24.1.2017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2B076-5E23-49FD-A436-06AC648BA4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610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93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94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27235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20088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0194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115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990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9991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57200" y="1340768"/>
            <a:ext cx="6491064" cy="1152128"/>
          </a:xfrm>
        </p:spPr>
        <p:txBody>
          <a:bodyPr anchor="t"/>
          <a:lstStyle>
            <a:lvl1pPr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1600"/>
            </a:lvl1pPr>
            <a:lvl2pPr marL="742950" indent="-285750">
              <a:buFont typeface="Arial" panose="020B0604020202020204" pitchFamily="34" charset="0"/>
              <a:buChar char="•"/>
              <a:defRPr sz="1400"/>
            </a:lvl2pPr>
            <a:lvl3pPr marL="1200150" indent="-285750">
              <a:buFont typeface="Arial" panose="020B0604020202020204" pitchFamily="34" charset="0"/>
              <a:buChar char="•"/>
              <a:defRPr sz="1400"/>
            </a:lvl3pPr>
            <a:lvl4pPr marL="1657350" indent="-285750">
              <a:buFont typeface="Arial" panose="020B0604020202020204" pitchFamily="34" charset="0"/>
              <a:buChar char="•"/>
              <a:defRPr sz="1400"/>
            </a:lvl4pPr>
            <a:lvl5pPr marL="211455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471289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,  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57200" y="1340768"/>
            <a:ext cx="6491064" cy="1800200"/>
          </a:xfrm>
        </p:spPr>
        <p:txBody>
          <a:bodyPr anchor="t"/>
          <a:lstStyle>
            <a:lvl1pPr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br>
              <a:rPr lang="fi-FI" dirty="0"/>
            </a:b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647453"/>
            <a:ext cx="4690864" cy="351785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742950" indent="-285750">
              <a:buFont typeface="Arial" panose="020B0604020202020204" pitchFamily="34" charset="0"/>
              <a:buChar char="•"/>
              <a:defRPr sz="1400"/>
            </a:lvl2pPr>
            <a:lvl3pPr marL="1200150" indent="-285750">
              <a:buFont typeface="Arial" panose="020B0604020202020204" pitchFamily="34" charset="0"/>
              <a:buChar char="•"/>
              <a:defRPr sz="1400"/>
            </a:lvl3pPr>
            <a:lvl4pPr marL="1657350" indent="-285750">
              <a:buFont typeface="Arial" panose="020B0604020202020204" pitchFamily="34" charset="0"/>
              <a:buChar char="•"/>
              <a:defRPr sz="1400"/>
            </a:lvl4pPr>
            <a:lvl5pPr marL="211455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2"/>
          <p:cNvSpPr>
            <a:spLocks noGrp="1"/>
          </p:cNvSpPr>
          <p:nvPr>
            <p:ph idx="10" hasCustomPrompt="1"/>
          </p:nvPr>
        </p:nvSpPr>
        <p:spPr>
          <a:xfrm>
            <a:off x="5358044" y="1339304"/>
            <a:ext cx="3318412" cy="4826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Paikka kuvalle</a:t>
            </a:r>
          </a:p>
        </p:txBody>
      </p:sp>
    </p:spTree>
    <p:extLst>
      <p:ext uri="{BB962C8B-B14F-4D97-AF65-F5344CB8AC3E}">
        <p14:creationId xmlns:p14="http://schemas.microsoft.com/office/powerpoint/2010/main" val="87787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,  sisältö ja kuva vas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isällön paikkamerkki 2"/>
          <p:cNvSpPr>
            <a:spLocks noGrp="1"/>
          </p:cNvSpPr>
          <p:nvPr>
            <p:ph idx="10" hasCustomPrompt="1"/>
          </p:nvPr>
        </p:nvSpPr>
        <p:spPr>
          <a:xfrm>
            <a:off x="379124" y="1339304"/>
            <a:ext cx="3318412" cy="4826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Paikka kuvalle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997647" y="1340768"/>
            <a:ext cx="6491064" cy="1152128"/>
          </a:xfrm>
        </p:spPr>
        <p:txBody>
          <a:bodyPr anchor="t"/>
          <a:lstStyle>
            <a:lvl1pPr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br>
              <a:rPr lang="fi-FI" dirty="0"/>
            </a:b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97647" y="2647453"/>
            <a:ext cx="4690864" cy="351785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742950" indent="-285750">
              <a:buFont typeface="Arial" panose="020B0604020202020204" pitchFamily="34" charset="0"/>
              <a:buChar char="•"/>
              <a:defRPr sz="1400"/>
            </a:lvl2pPr>
            <a:lvl3pPr marL="1200150" indent="-285750">
              <a:buFont typeface="Arial" panose="020B0604020202020204" pitchFamily="34" charset="0"/>
              <a:buChar char="•"/>
              <a:defRPr sz="1400"/>
            </a:lvl3pPr>
            <a:lvl4pPr marL="1657350" indent="-285750">
              <a:buFont typeface="Arial" panose="020B0604020202020204" pitchFamily="34" charset="0"/>
              <a:buChar char="•"/>
              <a:defRPr sz="1400"/>
            </a:lvl4pPr>
            <a:lvl5pPr marL="211455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751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442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2960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ksti + kuv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br>
              <a:rPr lang="fi-FI" dirty="0"/>
            </a:b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7544" y="2132856"/>
            <a:ext cx="4896544" cy="4104455"/>
          </a:xfrm>
        </p:spPr>
        <p:txBody>
          <a:bodyPr>
            <a:normAutofit/>
          </a:bodyPr>
          <a:lstStyle>
            <a:lvl1pPr marL="342900" indent="-342900">
              <a:buClr>
                <a:srgbClr val="005EA8"/>
              </a:buClr>
              <a:buFont typeface="Arial" panose="020B0604020202020204" pitchFamily="34" charset="0"/>
              <a:buChar char="•"/>
              <a:defRPr sz="1600"/>
            </a:lvl1pPr>
            <a:lvl2pPr marL="742950" indent="-285750">
              <a:buClr>
                <a:srgbClr val="005EA8"/>
              </a:buClr>
              <a:buFont typeface="Arial" panose="020B0604020202020204" pitchFamily="34" charset="0"/>
              <a:buChar char="•"/>
              <a:defRPr sz="1600"/>
            </a:lvl2pPr>
            <a:lvl3pPr marL="1143000" indent="-228600">
              <a:buClr>
                <a:srgbClr val="005EA8"/>
              </a:buClr>
              <a:buFont typeface="Arial" panose="020B0604020202020204" pitchFamily="34" charset="0"/>
              <a:buChar char="•"/>
              <a:defRPr sz="1600"/>
            </a:lvl3pPr>
            <a:lvl4pPr marL="1600200" indent="-228600">
              <a:buClr>
                <a:srgbClr val="005EA8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005EA8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5611532" y="1834827"/>
            <a:ext cx="3064924" cy="44024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Kuvan paikka</a:t>
            </a:r>
          </a:p>
        </p:txBody>
      </p:sp>
    </p:spTree>
    <p:extLst>
      <p:ext uri="{BB962C8B-B14F-4D97-AF65-F5344CB8AC3E}">
        <p14:creationId xmlns:p14="http://schemas.microsoft.com/office/powerpoint/2010/main" val="91340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14724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507548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2.jpg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6491064" cy="9269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264745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4739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3864"/>
            <a:ext cx="9144000" cy="25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0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3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64" r:id="rId13"/>
    <p:sldLayoutId id="2147483665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spcBef>
          <a:spcPct val="0"/>
        </a:spcBef>
        <a:buFontTx/>
        <a:buNone/>
        <a:defRPr sz="3600" b="1" kern="1200">
          <a:solidFill>
            <a:srgbClr val="005EA8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5EA8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005EA8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005EA8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005EA8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 descr="finswe_hires-84_strategiaa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4" t="3586" r="1735" b="9817"/>
          <a:stretch/>
        </p:blipFill>
        <p:spPr>
          <a:xfrm>
            <a:off x="-108520" y="0"/>
            <a:ext cx="9144000" cy="6885384"/>
          </a:xfrm>
          <a:prstGeom prst="rect">
            <a:avLst/>
          </a:prstGeom>
        </p:spPr>
      </p:pic>
      <p:pic>
        <p:nvPicPr>
          <p:cNvPr id="8" name="Kuva 7" descr="Yleisurheilukuvitusta_vesiest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0" r="5157" b="-58"/>
          <a:stretch/>
        </p:blipFill>
        <p:spPr>
          <a:xfrm>
            <a:off x="4838700" y="453256"/>
            <a:ext cx="4305300" cy="6416629"/>
          </a:xfrm>
          <a:prstGeom prst="rect">
            <a:avLst/>
          </a:prstGeom>
        </p:spPr>
      </p:pic>
      <p:sp>
        <p:nvSpPr>
          <p:cNvPr id="16" name="Vastakkaisista kulmista pyöristetty suorakulmio 15"/>
          <p:cNvSpPr/>
          <p:nvPr/>
        </p:nvSpPr>
        <p:spPr>
          <a:xfrm>
            <a:off x="-108519" y="476672"/>
            <a:ext cx="4968551" cy="547260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50000"/>
              <a:alpha val="7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/>
          <p:cNvSpPr txBox="1"/>
          <p:nvPr/>
        </p:nvSpPr>
        <p:spPr>
          <a:xfrm>
            <a:off x="323528" y="732525"/>
            <a:ext cx="4608512" cy="4985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i-FI" sz="2000" b="1" dirty="0">
                <a:solidFill>
                  <a:schemeClr val="bg1"/>
                </a:solidFill>
              </a:rPr>
              <a:t>Yleisurheilijan urapolku</a:t>
            </a:r>
          </a:p>
          <a:p>
            <a:r>
              <a:rPr lang="fi-FI" sz="1600" dirty="0">
                <a:solidFill>
                  <a:schemeClr val="bg1"/>
                </a:solidFill>
              </a:rPr>
              <a:t>• Valmennuksen koordinointi kolmen </a:t>
            </a:r>
          </a:p>
          <a:p>
            <a:r>
              <a:rPr lang="fi-FI" sz="1600" dirty="0">
                <a:solidFill>
                  <a:schemeClr val="bg1"/>
                </a:solidFill>
              </a:rPr>
              <a:t>  kaupunkivalmennuskeskuksen kautta</a:t>
            </a:r>
          </a:p>
          <a:p>
            <a:r>
              <a:rPr lang="fi-FI" sz="1600" dirty="0">
                <a:solidFill>
                  <a:schemeClr val="bg1"/>
                </a:solidFill>
              </a:rPr>
              <a:t>• Valmentajaverkostot</a:t>
            </a:r>
          </a:p>
          <a:p>
            <a:r>
              <a:rPr lang="fi-FI" sz="1600" dirty="0">
                <a:solidFill>
                  <a:schemeClr val="bg1"/>
                </a:solidFill>
              </a:rPr>
              <a:t>• Tiivistyvä kumppaniyhteistyö</a:t>
            </a:r>
          </a:p>
          <a:p>
            <a:endParaRPr lang="fi-FI" sz="1400" dirty="0">
              <a:solidFill>
                <a:schemeClr val="bg1"/>
              </a:solidFill>
            </a:endParaRPr>
          </a:p>
          <a:p>
            <a:r>
              <a:rPr lang="fi-FI" sz="2000" b="1" dirty="0">
                <a:solidFill>
                  <a:srgbClr val="FFFFFF"/>
                </a:solidFill>
              </a:rPr>
              <a:t>Elinvoimainen seuratoiminta</a:t>
            </a:r>
          </a:p>
          <a:p>
            <a:r>
              <a:rPr lang="fi-FI" sz="1600" dirty="0">
                <a:solidFill>
                  <a:srgbClr val="FFFFFF"/>
                </a:solidFill>
              </a:rPr>
              <a:t>• Yleisurheilu on lähellä lasta</a:t>
            </a:r>
          </a:p>
          <a:p>
            <a:r>
              <a:rPr lang="fi-FI" sz="1600" dirty="0">
                <a:solidFill>
                  <a:srgbClr val="FFFFFF"/>
                </a:solidFill>
              </a:rPr>
              <a:t>• Päätoimisuuden lisääntyminen seuroissa</a:t>
            </a:r>
          </a:p>
          <a:p>
            <a:r>
              <a:rPr lang="fi-FI" sz="1600" dirty="0">
                <a:solidFill>
                  <a:srgbClr val="FFFFFF"/>
                </a:solidFill>
              </a:rPr>
              <a:t>• Yhteistyön yleisurheilu</a:t>
            </a:r>
          </a:p>
          <a:p>
            <a:endParaRPr lang="fi-FI" sz="1400" dirty="0">
              <a:solidFill>
                <a:srgbClr val="FFFFFF"/>
              </a:solidFill>
            </a:endParaRPr>
          </a:p>
          <a:p>
            <a:r>
              <a:rPr lang="fi-FI" sz="2000" b="1" dirty="0">
                <a:solidFill>
                  <a:srgbClr val="FFFFFF"/>
                </a:solidFill>
              </a:rPr>
              <a:t>Lajimielikuva, imago, brändi</a:t>
            </a:r>
            <a:endParaRPr lang="fi-FI" sz="2000" dirty="0">
              <a:solidFill>
                <a:srgbClr val="FFFFFF"/>
              </a:solidFill>
            </a:endParaRPr>
          </a:p>
          <a:p>
            <a:r>
              <a:rPr lang="fi-FI" sz="1600" dirty="0">
                <a:solidFill>
                  <a:srgbClr val="FFFFFF"/>
                </a:solidFill>
              </a:rPr>
              <a:t>• Arvostettu, harrastettu ja uudistuva yleisurheilu</a:t>
            </a:r>
          </a:p>
          <a:p>
            <a:r>
              <a:rPr lang="fi-FI" sz="1600" dirty="0">
                <a:solidFill>
                  <a:srgbClr val="FFFFFF"/>
                </a:solidFill>
              </a:rPr>
              <a:t>• Monikanavainen viestintä</a:t>
            </a:r>
            <a:r>
              <a:rPr lang="fi-FI" sz="1400" dirty="0">
                <a:solidFill>
                  <a:srgbClr val="FFFFFF"/>
                </a:solidFill>
              </a:rPr>
              <a:t/>
            </a:r>
            <a:br>
              <a:rPr lang="fi-FI" sz="1400" dirty="0">
                <a:solidFill>
                  <a:srgbClr val="FFFFFF"/>
                </a:solidFill>
              </a:rPr>
            </a:br>
            <a:endParaRPr lang="fi-FI" sz="1400" dirty="0">
              <a:solidFill>
                <a:srgbClr val="FFFFFF"/>
              </a:solidFill>
            </a:endParaRPr>
          </a:p>
          <a:p>
            <a:r>
              <a:rPr lang="fi-FI" sz="2000" b="1" dirty="0">
                <a:solidFill>
                  <a:srgbClr val="FFFFFF"/>
                </a:solidFill>
              </a:rPr>
              <a:t>Toimintatapojen uudistaminen</a:t>
            </a:r>
            <a:endParaRPr lang="fi-FI" sz="2000" dirty="0">
              <a:solidFill>
                <a:srgbClr val="FFFFFF"/>
              </a:solidFill>
            </a:endParaRPr>
          </a:p>
          <a:p>
            <a:r>
              <a:rPr lang="fi-FI" sz="1600" dirty="0">
                <a:solidFill>
                  <a:srgbClr val="FFFFFF"/>
                </a:solidFill>
              </a:rPr>
              <a:t>• Jäykästä järjestörakenteesta verkostoihin</a:t>
            </a:r>
          </a:p>
          <a:p>
            <a:r>
              <a:rPr lang="fi-FI" sz="1600" dirty="0">
                <a:solidFill>
                  <a:srgbClr val="FFFFFF"/>
                </a:solidFill>
              </a:rPr>
              <a:t>• Uudistuva varainhankinta</a:t>
            </a:r>
          </a:p>
          <a:p>
            <a:r>
              <a:rPr lang="fi-FI" sz="1600" dirty="0">
                <a:solidFill>
                  <a:srgbClr val="FFFFFF"/>
                </a:solidFill>
              </a:rPr>
              <a:t>• Vetovoimainen kilpailutoiminta</a:t>
            </a:r>
            <a:endParaRPr lang="fi-FI" sz="1600" dirty="0">
              <a:solidFill>
                <a:schemeClr val="bg1"/>
              </a:solidFill>
            </a:endParaRPr>
          </a:p>
        </p:txBody>
      </p:sp>
      <p:sp>
        <p:nvSpPr>
          <p:cNvPr id="26" name="Suunnikas 25"/>
          <p:cNvSpPr/>
          <p:nvPr/>
        </p:nvSpPr>
        <p:spPr>
          <a:xfrm>
            <a:off x="-108519" y="5949280"/>
            <a:ext cx="4968552" cy="936104"/>
          </a:xfrm>
          <a:prstGeom prst="parallelogram">
            <a:avLst>
              <a:gd name="adj" fmla="val 0"/>
            </a:avLst>
          </a:prstGeom>
          <a:solidFill>
            <a:schemeClr val="tx1">
              <a:alpha val="71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kstiruutu 3"/>
          <p:cNvSpPr txBox="1"/>
          <p:nvPr/>
        </p:nvSpPr>
        <p:spPr>
          <a:xfrm>
            <a:off x="357472" y="5898478"/>
            <a:ext cx="4451757" cy="8058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i-FI" sz="1300" i="1" dirty="0">
                <a:solidFill>
                  <a:schemeClr val="bg1"/>
                </a:solidFill>
              </a:rPr>
              <a:t>SUL johtaa, innostaa ja tukee laadukasta ja arvostettua yleisurheilutoimintaa lähellä harrastajia sekä kasvattaa </a:t>
            </a:r>
          </a:p>
          <a:p>
            <a:pPr>
              <a:lnSpc>
                <a:spcPct val="120000"/>
              </a:lnSpc>
            </a:pPr>
            <a:r>
              <a:rPr lang="fi-FI" sz="1300" i="1" dirty="0">
                <a:solidFill>
                  <a:schemeClr val="bg1"/>
                </a:solidFill>
              </a:rPr>
              <a:t>kansainvälisesti menestyviä yleisurheilijoita</a:t>
            </a:r>
          </a:p>
        </p:txBody>
      </p:sp>
      <p:pic>
        <p:nvPicPr>
          <p:cNvPr id="13" name="Kuva 12" descr="Yleisurheilu_logo_RGB sinine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267"/>
            <a:ext cx="9289032" cy="485939"/>
          </a:xfrm>
          <a:prstGeom prst="rect">
            <a:avLst/>
          </a:prstGeom>
        </p:spPr>
      </p:pic>
      <p:sp>
        <p:nvSpPr>
          <p:cNvPr id="25" name="Suunnikas 24"/>
          <p:cNvSpPr/>
          <p:nvPr/>
        </p:nvSpPr>
        <p:spPr>
          <a:xfrm>
            <a:off x="4861798" y="4653136"/>
            <a:ext cx="4462729" cy="1080120"/>
          </a:xfrm>
          <a:prstGeom prst="parallelogram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/>
          <p:cNvSpPr/>
          <p:nvPr/>
        </p:nvSpPr>
        <p:spPr>
          <a:xfrm>
            <a:off x="4970139" y="4725144"/>
            <a:ext cx="4210373" cy="8669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3200" i="1" dirty="0">
                <a:solidFill>
                  <a:schemeClr val="bg1"/>
                </a:solidFill>
              </a:rPr>
              <a:t>Yleisurheilu </a:t>
            </a:r>
          </a:p>
          <a:p>
            <a:pPr>
              <a:lnSpc>
                <a:spcPct val="90000"/>
              </a:lnSpc>
            </a:pPr>
            <a:r>
              <a:rPr lang="fi-FI" sz="2000" i="1" dirty="0">
                <a:solidFill>
                  <a:schemeClr val="bg1"/>
                </a:solidFill>
              </a:rPr>
              <a:t>– liikuttavinta urheilua </a:t>
            </a:r>
            <a:r>
              <a:rPr lang="fi-FI" sz="2000" i="1" dirty="0">
                <a:solidFill>
                  <a:schemeClr val="bg1"/>
                </a:solidFill>
              </a:rPr>
              <a:t>läpi elämän</a:t>
            </a:r>
            <a:endParaRPr lang="fi-FI" sz="2000" i="1" dirty="0">
              <a:solidFill>
                <a:schemeClr val="bg1"/>
              </a:solidFill>
            </a:endParaRPr>
          </a:p>
        </p:txBody>
      </p:sp>
      <p:sp>
        <p:nvSpPr>
          <p:cNvPr id="27" name="Suunnikas 26"/>
          <p:cNvSpPr/>
          <p:nvPr/>
        </p:nvSpPr>
        <p:spPr>
          <a:xfrm>
            <a:off x="4860032" y="5949280"/>
            <a:ext cx="4283968" cy="332656"/>
          </a:xfrm>
          <a:prstGeom prst="parallelogram">
            <a:avLst>
              <a:gd name="adj" fmla="val 0"/>
            </a:avLst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Suunnikas 19"/>
          <p:cNvSpPr/>
          <p:nvPr/>
        </p:nvSpPr>
        <p:spPr>
          <a:xfrm>
            <a:off x="4860032" y="6237312"/>
            <a:ext cx="4283968" cy="332656"/>
          </a:xfrm>
          <a:prstGeom prst="parallelogram">
            <a:avLst>
              <a:gd name="adj" fmla="val 0"/>
            </a:avLst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uunnikas 20"/>
          <p:cNvSpPr/>
          <p:nvPr/>
        </p:nvSpPr>
        <p:spPr>
          <a:xfrm>
            <a:off x="4860032" y="6525344"/>
            <a:ext cx="4283968" cy="332656"/>
          </a:xfrm>
          <a:prstGeom prst="parallelogram">
            <a:avLst>
              <a:gd name="adj" fmla="val 0"/>
            </a:avLst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/>
          <p:cNvSpPr txBox="1"/>
          <p:nvPr/>
        </p:nvSpPr>
        <p:spPr>
          <a:xfrm>
            <a:off x="5018556" y="5872998"/>
            <a:ext cx="3456384" cy="97052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i-FI" sz="1600" b="1" i="1" kern="1400" spc="100" dirty="0">
                <a:solidFill>
                  <a:srgbClr val="84DBFF"/>
                </a:solidFill>
                <a:cs typeface="Myriad Pro Cond"/>
              </a:rPr>
              <a:t>ROHKEASTI UUDISTAEN</a:t>
            </a:r>
          </a:p>
          <a:p>
            <a:pPr>
              <a:lnSpc>
                <a:spcPct val="120000"/>
              </a:lnSpc>
            </a:pPr>
            <a:r>
              <a:rPr lang="fi-FI" sz="1600" b="1" i="1" kern="1400" spc="100" dirty="0">
                <a:solidFill>
                  <a:srgbClr val="84DBFF"/>
                </a:solidFill>
                <a:cs typeface="Myriad Pro Cond"/>
              </a:rPr>
              <a:t>AVOIMESTI TOIMIEN</a:t>
            </a:r>
          </a:p>
          <a:p>
            <a:pPr>
              <a:lnSpc>
                <a:spcPct val="120000"/>
              </a:lnSpc>
            </a:pPr>
            <a:r>
              <a:rPr lang="fi-FI" sz="1600" b="1" i="1" kern="1400" spc="100" dirty="0">
                <a:solidFill>
                  <a:srgbClr val="84DBFF"/>
                </a:solidFill>
                <a:cs typeface="Myriad Pro Cond"/>
              </a:rPr>
              <a:t>YHDESSÄ ONNISTUEN</a:t>
            </a:r>
          </a:p>
        </p:txBody>
      </p:sp>
    </p:spTree>
    <p:extLst>
      <p:ext uri="{BB962C8B-B14F-4D97-AF65-F5344CB8AC3E}">
        <p14:creationId xmlns:p14="http://schemas.microsoft.com/office/powerpoint/2010/main" val="458220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Office-teema">
  <a:themeElements>
    <a:clrScheme name="SUL värit">
      <a:dk1>
        <a:sysClr val="windowText" lastClr="000000"/>
      </a:dk1>
      <a:lt1>
        <a:sysClr val="window" lastClr="FFFFFF"/>
      </a:lt1>
      <a:dk2>
        <a:srgbClr val="005EA8"/>
      </a:dk2>
      <a:lt2>
        <a:srgbClr val="EEECE1"/>
      </a:lt2>
      <a:accent1>
        <a:srgbClr val="005EA8"/>
      </a:accent1>
      <a:accent2>
        <a:srgbClr val="008FCB"/>
      </a:accent2>
      <a:accent3>
        <a:srgbClr val="EE7F00"/>
      </a:accent3>
      <a:accent4>
        <a:srgbClr val="8064A2"/>
      </a:accent4>
      <a:accent5>
        <a:srgbClr val="008FCB"/>
      </a:accent5>
      <a:accent6>
        <a:srgbClr val="89C53F"/>
      </a:accent6>
      <a:hlink>
        <a:srgbClr val="005EA8"/>
      </a:hlink>
      <a:folHlink>
        <a:srgbClr val="C20016"/>
      </a:folHlink>
    </a:clrScheme>
    <a:fontScheme name="Mukautettu 2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alphaModFix amt="96000"/>
          </a:blip>
          <a:srcRect/>
          <a:stretch>
            <a:fillRect/>
          </a:stretch>
        </a:blipFill>
        <a:ln>
          <a:solidFill>
            <a:srgbClr val="005EA8">
              <a:alpha val="0"/>
            </a:srgbClr>
          </a:solidFill>
        </a:ln>
        <a:effectLst>
          <a:outerShdw blurRad="50800" dist="50800" dir="5400000" algn="ctr" rotWithShape="0">
            <a:srgbClr val="000000">
              <a:alpha val="81000"/>
            </a:srgbClr>
          </a:outerShdw>
          <a:softEdge rad="25400"/>
        </a:effectLst>
        <a:scene3d>
          <a:camera prst="perspectiveRight"/>
          <a:lightRig rig="threePt" dir="t"/>
        </a:scene3d>
        <a:sp3d prstMaterial="metal"/>
      </a:spPr>
      <a:bodyPr spcFirstLastPara="0" vert="horz" wrap="square" lIns="63522" tIns="63522" rIns="63522" bIns="63522" numCol="1" spcCol="1270" anchor="ctr" anchorCtr="0">
        <a:noAutofit/>
        <a:flatTx/>
      </a:bodyPr>
      <a:lstStyle>
        <a:defPPr algn="ctr" defTabSz="577850">
          <a:lnSpc>
            <a:spcPct val="90000"/>
          </a:lnSpc>
          <a:spcBef>
            <a:spcPct val="0"/>
          </a:spcBef>
          <a:spcAft>
            <a:spcPct val="35000"/>
          </a:spcAft>
          <a:defRPr sz="1600" b="1" kern="1200" dirty="0" smtClean="0"/>
        </a:defPPr>
      </a:lstStyle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hueOff val="0"/>
            <a:satOff val="0"/>
            <a:lumOff val="0"/>
            <a:alphaOff val="0"/>
          </a:schemeClr>
        </a:fillRef>
        <a:effectRef idx="0">
          <a:schemeClr val="accent1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70F8C7CBCC913488048DD989F119193" ma:contentTypeVersion="2" ma:contentTypeDescription="Luo uusi asiakirja." ma:contentTypeScope="" ma:versionID="a0cc92cb30b6e540c1e3b089c9adeb6a">
  <xsd:schema xmlns:xsd="http://www.w3.org/2001/XMLSchema" xmlns:xs="http://www.w3.org/2001/XMLSchema" xmlns:p="http://schemas.microsoft.com/office/2006/metadata/properties" xmlns:ns2="1a8fcaa5-04c5-4740-b797-a35883759562" targetNamespace="http://schemas.microsoft.com/office/2006/metadata/properties" ma:root="true" ma:fieldsID="bb48d582e185ea62abc4f605ea011cfa" ns2:_="">
    <xsd:import namespace="1a8fcaa5-04c5-4740-b797-a3588375956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fcaa5-04c5-4740-b797-a3588375956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038878-97F7-40BC-925C-522A3B8E73FF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1281c8d6-373d-41d6-9ca2-e38451f9869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59C741F-7359-4F6A-B088-84956D19CD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fcaa5-04c5-4740-b797-a358837595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670EF8-3F9B-43E4-ADDA-9CC212FD03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11571</TotalTime>
  <Words>72</Words>
  <Application>Microsoft Macintosh PowerPoint</Application>
  <PresentationFormat>Näytössä katseltava diaesitys (4:3)</PresentationFormat>
  <Paragraphs>25</Paragraphs>
  <Slides>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2" baseType="lpstr">
      <vt:lpstr>Office-teema</vt:lpstr>
      <vt:lpstr>PowerPoint-esitys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Sade Lehtonen</dc:creator>
  <cp:lastModifiedBy>Pirjo Uusitalo-Aura</cp:lastModifiedBy>
  <cp:revision>610</cp:revision>
  <dcterms:created xsi:type="dcterms:W3CDTF">2013-02-12T09:00:22Z</dcterms:created>
  <dcterms:modified xsi:type="dcterms:W3CDTF">2017-01-24T08:51:56Z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0x010100270F8C7CBCC913488048DD989F119193</vt:lpwstr>
  </property>
</Properties>
</file>